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3"/>
  </p:notesMasterIdLst>
  <p:sldIdLst>
    <p:sldId id="402" r:id="rId5"/>
    <p:sldId id="430" r:id="rId6"/>
    <p:sldId id="435" r:id="rId7"/>
    <p:sldId id="433" r:id="rId8"/>
    <p:sldId id="434" r:id="rId9"/>
    <p:sldId id="408" r:id="rId10"/>
    <p:sldId id="411" r:id="rId11"/>
    <p:sldId id="412" r:id="rId12"/>
    <p:sldId id="419" r:id="rId13"/>
    <p:sldId id="418" r:id="rId14"/>
    <p:sldId id="413" r:id="rId15"/>
    <p:sldId id="420" r:id="rId16"/>
    <p:sldId id="421" r:id="rId17"/>
    <p:sldId id="416" r:id="rId18"/>
    <p:sldId id="422" r:id="rId19"/>
    <p:sldId id="417" r:id="rId20"/>
    <p:sldId id="406" r:id="rId21"/>
    <p:sldId id="4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5A51EA9-7B3C-4D40-B2E5-DFD25BD3C9BD}">
          <p14:sldIdLst>
            <p14:sldId id="402"/>
          </p14:sldIdLst>
        </p14:section>
        <p14:section name="The who, what and why" id="{22FCAC90-7FAB-4861-8A2E-7B90CD7B1CAF}">
          <p14:sldIdLst>
            <p14:sldId id="430"/>
            <p14:sldId id="435"/>
            <p14:sldId id="433"/>
            <p14:sldId id="434"/>
          </p14:sldIdLst>
        </p14:section>
        <p14:section name="Types of good functions" id="{7D050952-8987-40EE-BCD9-A3CA1FC08744}">
          <p14:sldIdLst>
            <p14:sldId id="408"/>
            <p14:sldId id="411"/>
            <p14:sldId id="412"/>
            <p14:sldId id="419"/>
            <p14:sldId id="418"/>
          </p14:sldIdLst>
        </p14:section>
        <p14:section name="Function Clarity" id="{D22605C7-AA0D-4A05-8436-3908C314C16A}">
          <p14:sldIdLst>
            <p14:sldId id="413"/>
            <p14:sldId id="420"/>
            <p14:sldId id="421"/>
            <p14:sldId id="416"/>
            <p14:sldId id="422"/>
            <p14:sldId id="417"/>
          </p14:sldIdLst>
        </p14:section>
        <p14:section name="Other types of testing" id="{B4FEF04F-226E-44B4-BFCA-A2BC3F76DF13}">
          <p14:sldIdLst>
            <p14:sldId id="406"/>
            <p14:sldId id="4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6"/>
    <a:srgbClr val="206095"/>
    <a:srgbClr val="0F8243"/>
    <a:srgbClr val="56CAFF"/>
    <a:srgbClr val="FBC900"/>
    <a:srgbClr val="F0F762"/>
    <a:srgbClr val="003C57"/>
    <a:srgbClr val="27A0CC"/>
    <a:srgbClr val="00A3A6"/>
    <a:srgbClr val="3C38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7D8EF-2701-479B-B1CA-1509AD922C1B}" v="3" vWet="5" dt="2024-02-05T10:11:15.580"/>
    <p1510:client id="{500F860E-BEDB-47BB-8325-330F35F28A8A}" v="12" dt="2024-02-05T11:23:45.1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6CF1-1FCD-E243-925E-A75B8B4E667B}"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95EDB-6B5D-864C-AC6A-318791A1A935}" type="slidenum">
              <a:rPr lang="en-US" smtClean="0"/>
              <a:t>‹#›</a:t>
            </a:fld>
            <a:endParaRPr lang="en-US"/>
          </a:p>
        </p:txBody>
      </p:sp>
    </p:spTree>
    <p:extLst>
      <p:ext uri="{BB962C8B-B14F-4D97-AF65-F5344CB8AC3E}">
        <p14:creationId xmlns:p14="http://schemas.microsoft.com/office/powerpoint/2010/main" val="4238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895EDB-6B5D-864C-AC6A-318791A1A935}" type="slidenum">
              <a:rPr lang="en-US" smtClean="0"/>
              <a:t>1</a:t>
            </a:fld>
            <a:endParaRPr lang="en-US"/>
          </a:p>
        </p:txBody>
      </p:sp>
    </p:spTree>
    <p:extLst>
      <p:ext uri="{BB962C8B-B14F-4D97-AF65-F5344CB8AC3E}">
        <p14:creationId xmlns:p14="http://schemas.microsoft.com/office/powerpoint/2010/main" val="420737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83E56"/>
                </a:solidFill>
                <a:latin typeface="Arial" panose="020B0604020202020204" pitchFamily="34" charset="0"/>
                <a:cs typeface="Arial" panose="020B0604020202020204" pitchFamily="34" charset="0"/>
              </a:rPr>
              <a:t>Generally, functions should do one task and do it well.</a:t>
            </a:r>
          </a:p>
          <a:p>
            <a:endParaRPr lang="en-GB" dirty="0"/>
          </a:p>
          <a:p>
            <a:endParaRPr lang="en-GB" dirty="0"/>
          </a:p>
          <a:p>
            <a:r>
              <a:rPr lang="en-GB" dirty="0"/>
              <a:t>The paradigms are not identical across both languages so it is worth investigating where the grey areas may be across R and python.</a:t>
            </a:r>
          </a:p>
        </p:txBody>
      </p:sp>
      <p:sp>
        <p:nvSpPr>
          <p:cNvPr id="4" name="Slide Number Placeholder 3"/>
          <p:cNvSpPr>
            <a:spLocks noGrp="1"/>
          </p:cNvSpPr>
          <p:nvPr>
            <p:ph type="sldNum" sz="quarter" idx="5"/>
          </p:nvPr>
        </p:nvSpPr>
        <p:spPr/>
        <p:txBody>
          <a:bodyPr/>
          <a:lstStyle/>
          <a:p>
            <a:fld id="{13895EDB-6B5D-864C-AC6A-318791A1A935}" type="slidenum">
              <a:rPr lang="en-US" smtClean="0"/>
              <a:t>15</a:t>
            </a:fld>
            <a:endParaRPr lang="en-US"/>
          </a:p>
        </p:txBody>
      </p:sp>
    </p:spTree>
    <p:extLst>
      <p:ext uri="{BB962C8B-B14F-4D97-AF65-F5344CB8AC3E}">
        <p14:creationId xmlns:p14="http://schemas.microsoft.com/office/powerpoint/2010/main" val="3745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to understand what the characteristics of good functions are before going on to create unit tests.</a:t>
            </a:r>
          </a:p>
          <a:p>
            <a:endParaRPr lang="en-GB" dirty="0"/>
          </a:p>
          <a:p>
            <a:r>
              <a:rPr lang="en-GB" dirty="0"/>
              <a:t>Prevents “hard coding” elements</a:t>
            </a:r>
          </a:p>
          <a:p>
            <a:endParaRPr lang="en-GB" dirty="0"/>
          </a:p>
          <a:p>
            <a:r>
              <a:rPr lang="en-GB" dirty="0"/>
              <a:t>For example, we don’t need a function to add one to an input, this overcomplicates things.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83E56"/>
                </a:solidFill>
                <a:latin typeface="Arial" panose="020B0604020202020204" pitchFamily="34" charset="0"/>
                <a:cs typeface="Arial" panose="020B0604020202020204" pitchFamily="34" charset="0"/>
              </a:rPr>
              <a:t>Sometimes two related small steps can be grouped into one “unit”. </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6</a:t>
            </a:fld>
            <a:endParaRPr lang="en-US"/>
          </a:p>
        </p:txBody>
      </p:sp>
    </p:spTree>
    <p:extLst>
      <p:ext uri="{BB962C8B-B14F-4D97-AF65-F5344CB8AC3E}">
        <p14:creationId xmlns:p14="http://schemas.microsoft.com/office/powerpoint/2010/main" val="122640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183E56"/>
                </a:solidFill>
                <a:latin typeface="Arial" panose="020B0604020202020204" pitchFamily="34" charset="0"/>
                <a:cs typeface="Arial" panose="020B0604020202020204" pitchFamily="34" charset="0"/>
              </a:rPr>
              <a:t>If this is not the case, we must limit how it interacts with other parts of our code.</a:t>
            </a:r>
          </a:p>
        </p:txBody>
      </p:sp>
      <p:sp>
        <p:nvSpPr>
          <p:cNvPr id="4" name="Slide Number Placeholder 3"/>
          <p:cNvSpPr>
            <a:spLocks noGrp="1"/>
          </p:cNvSpPr>
          <p:nvPr>
            <p:ph type="sldNum" sz="quarter" idx="5"/>
          </p:nvPr>
        </p:nvSpPr>
        <p:spPr/>
        <p:txBody>
          <a:bodyPr/>
          <a:lstStyle/>
          <a:p>
            <a:fld id="{13895EDB-6B5D-864C-AC6A-318791A1A935}" type="slidenum">
              <a:rPr lang="en-US" smtClean="0"/>
              <a:t>7</a:t>
            </a:fld>
            <a:endParaRPr lang="en-US"/>
          </a:p>
        </p:txBody>
      </p:sp>
    </p:spTree>
    <p:extLst>
      <p:ext uri="{BB962C8B-B14F-4D97-AF65-F5344CB8AC3E}">
        <p14:creationId xmlns:p14="http://schemas.microsoft.com/office/powerpoint/2010/main" val="37324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should be able to determine what the output of our function will be just from reading it.</a:t>
            </a:r>
          </a:p>
        </p:txBody>
      </p:sp>
      <p:sp>
        <p:nvSpPr>
          <p:cNvPr id="4" name="Slide Number Placeholder 3"/>
          <p:cNvSpPr>
            <a:spLocks noGrp="1"/>
          </p:cNvSpPr>
          <p:nvPr>
            <p:ph type="sldNum" sz="quarter" idx="5"/>
          </p:nvPr>
        </p:nvSpPr>
        <p:spPr/>
        <p:txBody>
          <a:bodyPr/>
          <a:lstStyle/>
          <a:p>
            <a:fld id="{13895EDB-6B5D-864C-AC6A-318791A1A935}" type="slidenum">
              <a:rPr lang="en-US" smtClean="0"/>
              <a:t>8</a:t>
            </a:fld>
            <a:endParaRPr lang="en-US"/>
          </a:p>
        </p:txBody>
      </p:sp>
    </p:spTree>
    <p:extLst>
      <p:ext uri="{BB962C8B-B14F-4D97-AF65-F5344CB8AC3E}">
        <p14:creationId xmlns:p14="http://schemas.microsoft.com/office/powerpoint/2010/main" val="275618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that the local scope of a function is only active when the function is running, once output is generated, the variables created within are cleaned up and removed, never added to the global environment. We even must assign the output of a function call to its own global variable, as you have seen plenty of times. </a:t>
            </a:r>
          </a:p>
        </p:txBody>
      </p:sp>
      <p:sp>
        <p:nvSpPr>
          <p:cNvPr id="4" name="Slide Number Placeholder 3"/>
          <p:cNvSpPr>
            <a:spLocks noGrp="1"/>
          </p:cNvSpPr>
          <p:nvPr>
            <p:ph type="sldNum" sz="quarter" idx="5"/>
          </p:nvPr>
        </p:nvSpPr>
        <p:spPr/>
        <p:txBody>
          <a:bodyPr/>
          <a:lstStyle/>
          <a:p>
            <a:fld id="{13895EDB-6B5D-864C-AC6A-318791A1A935}" type="slidenum">
              <a:rPr lang="en-US" smtClean="0"/>
              <a:t>9</a:t>
            </a:fld>
            <a:endParaRPr lang="en-US"/>
          </a:p>
        </p:txBody>
      </p:sp>
    </p:spTree>
    <p:extLst>
      <p:ext uri="{BB962C8B-B14F-4D97-AF65-F5344CB8AC3E}">
        <p14:creationId xmlns:p14="http://schemas.microsoft.com/office/powerpoint/2010/main" val="520368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183E56"/>
                </a:solidFill>
                <a:latin typeface="Arial" panose="020B0604020202020204" pitchFamily="34" charset="0"/>
                <a:cs typeface="Arial" panose="020B0604020202020204" pitchFamily="34" charset="0"/>
              </a:rPr>
              <a:t>Clean, clear and simple functions are easy to understand, maintain and debug.</a:t>
            </a:r>
          </a:p>
        </p:txBody>
      </p:sp>
      <p:sp>
        <p:nvSpPr>
          <p:cNvPr id="4" name="Slide Number Placeholder 3"/>
          <p:cNvSpPr>
            <a:spLocks noGrp="1"/>
          </p:cNvSpPr>
          <p:nvPr>
            <p:ph type="sldNum" sz="quarter" idx="5"/>
          </p:nvPr>
        </p:nvSpPr>
        <p:spPr/>
        <p:txBody>
          <a:bodyPr/>
          <a:lstStyle/>
          <a:p>
            <a:fld id="{13895EDB-6B5D-864C-AC6A-318791A1A935}" type="slidenum">
              <a:rPr lang="en-US" smtClean="0"/>
              <a:t>11</a:t>
            </a:fld>
            <a:endParaRPr lang="en-US"/>
          </a:p>
        </p:txBody>
      </p:sp>
    </p:spTree>
    <p:extLst>
      <p:ext uri="{BB962C8B-B14F-4D97-AF65-F5344CB8AC3E}">
        <p14:creationId xmlns:p14="http://schemas.microsoft.com/office/powerpoint/2010/main" val="306960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83E56"/>
                </a:solidFill>
                <a:latin typeface="Arial" panose="020B0604020202020204" pitchFamily="34" charset="0"/>
                <a:cs typeface="Arial" panose="020B0604020202020204" pitchFamily="34" charset="0"/>
              </a:rPr>
              <a:t>Our code should be </a:t>
            </a:r>
            <a:r>
              <a:rPr lang="en-GB" sz="1200" b="1" dirty="0">
                <a:solidFill>
                  <a:srgbClr val="183E56"/>
                </a:solidFill>
                <a:latin typeface="Arial" panose="020B0604020202020204" pitchFamily="34" charset="0"/>
                <a:cs typeface="Arial" panose="020B0604020202020204" pitchFamily="34" charset="0"/>
              </a:rPr>
              <a:t>self-documenting</a:t>
            </a:r>
            <a:r>
              <a:rPr lang="en-GB" sz="1200" dirty="0">
                <a:solidFill>
                  <a:srgbClr val="183E56"/>
                </a:solidFill>
                <a:latin typeface="Arial" panose="020B0604020202020204" pitchFamily="34" charset="0"/>
                <a:cs typeface="Arial" panose="020B0604020202020204" pitchFamily="34" charset="0"/>
              </a:rPr>
              <a:t>, but this is never completely achievable.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83E56"/>
                </a:solidFill>
                <a:latin typeface="Arial" panose="020B0604020202020204" pitchFamily="34" charset="0"/>
                <a:cs typeface="Arial" panose="020B0604020202020204" pitchFamily="34" charset="0"/>
              </a:rPr>
              <a:t>Clear commentary should document </a:t>
            </a:r>
            <a:r>
              <a:rPr lang="en-GB" sz="1200" b="1" dirty="0">
                <a:solidFill>
                  <a:srgbClr val="183E56"/>
                </a:solidFill>
                <a:latin typeface="Arial" panose="020B0604020202020204" pitchFamily="34" charset="0"/>
                <a:cs typeface="Arial" panose="020B0604020202020204" pitchFamily="34" charset="0"/>
              </a:rPr>
              <a:t>why</a:t>
            </a:r>
            <a:r>
              <a:rPr lang="en-GB" sz="1200" dirty="0">
                <a:solidFill>
                  <a:srgbClr val="183E56"/>
                </a:solidFill>
                <a:latin typeface="Arial" panose="020B0604020202020204" pitchFamily="34" charset="0"/>
                <a:cs typeface="Arial" panose="020B0604020202020204" pitchFamily="34" charset="0"/>
              </a:rPr>
              <a:t> you chose a specific approach.</a:t>
            </a:r>
          </a:p>
          <a:p>
            <a:endParaRPr lang="en-GB" dirty="0"/>
          </a:p>
          <a:p>
            <a:pPr marL="0" indent="0" algn="l">
              <a:buFont typeface="Arial" panose="020B0604020202020204" pitchFamily="34" charset="0"/>
              <a:buNone/>
            </a:pPr>
            <a:r>
              <a:rPr lang="en-GB" sz="1200">
                <a:solidFill>
                  <a:srgbClr val="183E56"/>
                </a:solidFill>
                <a:latin typeface="Arial"/>
                <a:cs typeface="Arial"/>
              </a:rPr>
              <a:t>Whenever we use the help functionality on a function, the docstrings are what is returned!</a:t>
            </a:r>
          </a:p>
        </p:txBody>
      </p:sp>
      <p:sp>
        <p:nvSpPr>
          <p:cNvPr id="4" name="Slide Number Placeholder 3"/>
          <p:cNvSpPr>
            <a:spLocks noGrp="1"/>
          </p:cNvSpPr>
          <p:nvPr>
            <p:ph type="sldNum" sz="quarter" idx="5"/>
          </p:nvPr>
        </p:nvSpPr>
        <p:spPr/>
        <p:txBody>
          <a:bodyPr/>
          <a:lstStyle/>
          <a:p>
            <a:fld id="{13895EDB-6B5D-864C-AC6A-318791A1A935}" type="slidenum">
              <a:rPr lang="en-US" smtClean="0"/>
              <a:t>12</a:t>
            </a:fld>
            <a:endParaRPr lang="en-US"/>
          </a:p>
        </p:txBody>
      </p:sp>
    </p:spTree>
    <p:extLst>
      <p:ext uri="{BB962C8B-B14F-4D97-AF65-F5344CB8AC3E}">
        <p14:creationId xmlns:p14="http://schemas.microsoft.com/office/powerpoint/2010/main" val="131398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in a name?</a:t>
            </a:r>
          </a:p>
        </p:txBody>
      </p:sp>
      <p:sp>
        <p:nvSpPr>
          <p:cNvPr id="4" name="Slide Number Placeholder 3"/>
          <p:cNvSpPr>
            <a:spLocks noGrp="1"/>
          </p:cNvSpPr>
          <p:nvPr>
            <p:ph type="sldNum" sz="quarter" idx="5"/>
          </p:nvPr>
        </p:nvSpPr>
        <p:spPr/>
        <p:txBody>
          <a:bodyPr/>
          <a:lstStyle/>
          <a:p>
            <a:fld id="{13895EDB-6B5D-864C-AC6A-318791A1A935}" type="slidenum">
              <a:rPr lang="en-US" smtClean="0"/>
              <a:t>13</a:t>
            </a:fld>
            <a:endParaRPr lang="en-US"/>
          </a:p>
        </p:txBody>
      </p:sp>
    </p:spTree>
    <p:extLst>
      <p:ext uri="{BB962C8B-B14F-4D97-AF65-F5344CB8AC3E}">
        <p14:creationId xmlns:p14="http://schemas.microsoft.com/office/powerpoint/2010/main" val="52221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83E56"/>
                </a:solidFill>
                <a:latin typeface="Arial" panose="020B0604020202020204" pitchFamily="34" charset="0"/>
                <a:cs typeface="Arial" panose="020B0604020202020204" pitchFamily="34" charset="0"/>
              </a:rPr>
              <a:t>Grouped according to the task and organising sequentially.</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14</a:t>
            </a:fld>
            <a:endParaRPr lang="en-US"/>
          </a:p>
        </p:txBody>
      </p:sp>
    </p:spTree>
    <p:extLst>
      <p:ext uri="{BB962C8B-B14F-4D97-AF65-F5344CB8AC3E}">
        <p14:creationId xmlns:p14="http://schemas.microsoft.com/office/powerpoint/2010/main" val="270376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5F5F6"/>
        </a:solidFill>
        <a:effectLst/>
      </p:bgPr>
    </p:bg>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B3003A7E-23D8-E24C-BF09-F295F1F8A7DE}"/>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3" name="Title Placeholder">
            <a:extLst>
              <a:ext uri="{FF2B5EF4-FFF2-40B4-BE49-F238E27FC236}">
                <a16:creationId xmlns:a16="http://schemas.microsoft.com/office/drawing/2014/main" id="{48485E20-F5C4-4B08-A033-1AF23AE221F2}"/>
              </a:ext>
            </a:extLst>
          </p:cNvPr>
          <p:cNvSpPr>
            <a:spLocks noGrp="1"/>
          </p:cNvSpPr>
          <p:nvPr>
            <p:ph type="title" hasCustomPrompt="1"/>
          </p:nvPr>
        </p:nvSpPr>
        <p:spPr>
          <a:xfrm>
            <a:off x="838201" y="848993"/>
            <a:ext cx="7221070" cy="2647241"/>
          </a:xfrm>
          <a:prstGeom prst="rect">
            <a:avLst/>
          </a:prstGeom>
        </p:spPr>
        <p:txBody>
          <a:bodyPr/>
          <a:lstStyle>
            <a:lvl1pPr>
              <a:defRPr>
                <a:solidFill>
                  <a:schemeClr val="bg1"/>
                </a:solidFill>
              </a:defRPr>
            </a:lvl1pPr>
          </a:lstStyle>
          <a:p>
            <a:r>
              <a:rPr lang="en-US"/>
              <a:t>Write your title here</a:t>
            </a:r>
            <a:br>
              <a:rPr lang="en-US"/>
            </a:br>
            <a:r>
              <a:rPr lang="en-US"/>
              <a:t>(in sentence case)</a:t>
            </a:r>
            <a:endParaRPr lang="en-GB"/>
          </a:p>
        </p:txBody>
      </p:sp>
      <p:sp>
        <p:nvSpPr>
          <p:cNvPr id="21" name="Presenter Text Placeholder">
            <a:extLst>
              <a:ext uri="{FF2B5EF4-FFF2-40B4-BE49-F238E27FC236}">
                <a16:creationId xmlns:a16="http://schemas.microsoft.com/office/drawing/2014/main" id="{8A06CB80-AF0F-B54A-A31F-0FB8E0F9BB86}"/>
              </a:ext>
            </a:extLst>
          </p:cNvPr>
          <p:cNvSpPr>
            <a:spLocks noGrp="1"/>
          </p:cNvSpPr>
          <p:nvPr>
            <p:ph idx="13" hasCustomPrompt="1"/>
          </p:nvPr>
        </p:nvSpPr>
        <p:spPr>
          <a:xfrm>
            <a:off x="838200" y="3785744"/>
            <a:ext cx="6433868" cy="430887"/>
          </a:xfrm>
          <a:prstGeom prst="rect">
            <a:avLst/>
          </a:prstGeom>
        </p:spPr>
        <p:txBody>
          <a:bodyPr vert="horz" wrap="square" lIns="0" tIns="0" rIns="0" bIns="0" rtlCol="0" anchor="b" anchorCtr="0">
            <a:spAutoFit/>
          </a:bodyPr>
          <a:lstStyle>
            <a:lvl1pPr marL="0" indent="0">
              <a:spcBef>
                <a:spcPts val="0"/>
              </a:spcBef>
              <a:buNone/>
              <a:defRPr sz="2800" b="1"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Presenter Name</a:t>
            </a:r>
          </a:p>
        </p:txBody>
      </p:sp>
      <p:sp>
        <p:nvSpPr>
          <p:cNvPr id="19" name="Presenter Information Text Placeholder">
            <a:extLst>
              <a:ext uri="{FF2B5EF4-FFF2-40B4-BE49-F238E27FC236}">
                <a16:creationId xmlns:a16="http://schemas.microsoft.com/office/drawing/2014/main" id="{08E0EA14-7348-FB49-B0DB-D8600EBF4C8C}"/>
              </a:ext>
            </a:extLst>
          </p:cNvPr>
          <p:cNvSpPr>
            <a:spLocks noGrp="1"/>
          </p:cNvSpPr>
          <p:nvPr>
            <p:ph idx="1" hasCustomPrompt="1"/>
          </p:nvPr>
        </p:nvSpPr>
        <p:spPr>
          <a:xfrm>
            <a:off x="838200" y="4249009"/>
            <a:ext cx="6433868" cy="923330"/>
          </a:xfrm>
          <a:prstGeom prst="rect">
            <a:avLst/>
          </a:prstGeom>
        </p:spPr>
        <p:txBody>
          <a:bodyPr vert="horz" wrap="square" lIns="0" tIns="0" rIns="0" bIns="0" rtlCol="0" anchor="t" anchorCtr="0">
            <a:spAutoFit/>
          </a:bodyPr>
          <a:lstStyle>
            <a:lvl1pPr marL="0" indent="0">
              <a:spcBef>
                <a:spcPts val="0"/>
              </a:spcBef>
              <a:spcAft>
                <a:spcPts val="0"/>
              </a:spcAft>
              <a:buNone/>
              <a:defRPr sz="2000" b="0"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Job Title</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Department</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@Twitter-handle (if desired)</a:t>
            </a:r>
          </a:p>
        </p:txBody>
      </p:sp>
      <p:sp>
        <p:nvSpPr>
          <p:cNvPr id="6" name="Date Placeholder">
            <a:extLst>
              <a:ext uri="{FF2B5EF4-FFF2-40B4-BE49-F238E27FC236}">
                <a16:creationId xmlns:a16="http://schemas.microsoft.com/office/drawing/2014/main" id="{AA6F2061-5E6E-7440-8213-347350CB8141}"/>
              </a:ext>
            </a:extLst>
          </p:cNvPr>
          <p:cNvSpPr>
            <a:spLocks noGrp="1"/>
          </p:cNvSpPr>
          <p:nvPr>
            <p:ph type="dt" sz="half" idx="10"/>
          </p:nvPr>
        </p:nvSpPr>
        <p:spPr>
          <a:xfrm>
            <a:off x="838200" y="5485491"/>
            <a:ext cx="2743200" cy="365125"/>
          </a:xfrm>
        </p:spPr>
        <p:txBody>
          <a:bodyPr/>
          <a:lstStyle>
            <a:lvl1pPr>
              <a:defRPr>
                <a:solidFill>
                  <a:schemeClr val="bg1"/>
                </a:solidFill>
              </a:defRPr>
            </a:lvl1pPr>
          </a:lstStyle>
          <a:p>
            <a:fld id="{06C531F1-065E-594C-8147-D209A7179285}" type="datetime4">
              <a:rPr lang="en-GB" smtClean="0"/>
              <a:pPr/>
              <a:t>06 February 2024</a:t>
            </a:fld>
            <a:endParaRPr lang="en-US"/>
          </a:p>
        </p:txBody>
      </p:sp>
      <p:sp>
        <p:nvSpPr>
          <p:cNvPr id="8" name="Footer Placeholder">
            <a:extLst>
              <a:ext uri="{FF2B5EF4-FFF2-40B4-BE49-F238E27FC236}">
                <a16:creationId xmlns:a16="http://schemas.microsoft.com/office/drawing/2014/main" id="{D23EF8DF-C331-5B47-83E0-A9DAB9AF7D2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Tree>
    <p:extLst>
      <p:ext uri="{BB962C8B-B14F-4D97-AF65-F5344CB8AC3E}">
        <p14:creationId xmlns:p14="http://schemas.microsoft.com/office/powerpoint/2010/main" val="2765539648"/>
      </p:ext>
    </p:extLst>
  </p:cSld>
  <p:clrMapOvr>
    <a:masterClrMapping/>
  </p:clrMapOvr>
  <p:extLst>
    <p:ext uri="{DCECCB84-F9BA-43D5-87BE-67443E8EF086}">
      <p15:sldGuideLst xmlns:p15="http://schemas.microsoft.com/office/powerpoint/2012/main">
        <p15:guide id="1" orient="horz" pos="527" userDrawn="1">
          <p15:clr>
            <a:srgbClr val="FBAE40"/>
          </p15:clr>
        </p15:guide>
        <p15:guide id="2" pos="7174" userDrawn="1">
          <p15:clr>
            <a:srgbClr val="FBAE40"/>
          </p15:clr>
        </p15:guide>
        <p15:guide id="3" orient="horz" pos="3634" userDrawn="1">
          <p15:clr>
            <a:srgbClr val="FBAE40"/>
          </p15:clr>
        </p15:guide>
        <p15:guide id="4" pos="5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left, two images right">
    <p:bg>
      <p:bgPr>
        <a:solidFill>
          <a:srgbClr val="F5F5F6"/>
        </a:solidFill>
        <a:effectLst/>
      </p:bgPr>
    </p:bg>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ADE7D3AB-96D3-4643-83A3-E505E78A73E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6" name="Footer Placeholder">
            <a:extLst>
              <a:ext uri="{FF2B5EF4-FFF2-40B4-BE49-F238E27FC236}">
                <a16:creationId xmlns:a16="http://schemas.microsoft.com/office/drawing/2014/main" id="{9F2D74FC-DE0D-9142-9052-7DC552A8C99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D40591F7-C8D0-A945-B2CF-C2F5BEF4709A}"/>
              </a:ext>
            </a:extLst>
          </p:cNvPr>
          <p:cNvSpPr>
            <a:spLocks noGrp="1"/>
          </p:cNvSpPr>
          <p:nvPr>
            <p:ph type="title" hasCustomPrompt="1"/>
          </p:nvPr>
        </p:nvSpPr>
        <p:spPr>
          <a:xfrm>
            <a:off x="838200" y="639842"/>
            <a:ext cx="5395915" cy="765501"/>
          </a:xfrm>
          <a:prstGeom prst="rect">
            <a:avLst/>
          </a:prstGeom>
        </p:spPr>
        <p:txBody>
          <a:bodyPr>
            <a:noAutofit/>
          </a:bodyPr>
          <a:lstStyle>
            <a:lvl1pPr>
              <a:defRPr sz="3200"/>
            </a:lvl1pPr>
          </a:lstStyle>
          <a:p>
            <a:pPr lvl="0"/>
            <a:r>
              <a:rPr lang="en-US"/>
              <a:t>Text left, two images right</a:t>
            </a:r>
          </a:p>
        </p:txBody>
      </p:sp>
      <p:sp>
        <p:nvSpPr>
          <p:cNvPr id="8" name="Content Placeholder 1">
            <a:extLst>
              <a:ext uri="{FF2B5EF4-FFF2-40B4-BE49-F238E27FC236}">
                <a16:creationId xmlns:a16="http://schemas.microsoft.com/office/drawing/2014/main" id="{7341D0D4-8A9F-254A-A838-BE23CB339FA3}"/>
              </a:ext>
            </a:extLst>
          </p:cNvPr>
          <p:cNvSpPr>
            <a:spLocks noGrp="1"/>
          </p:cNvSpPr>
          <p:nvPr>
            <p:ph sz="half" idx="13" hasCustomPrompt="1"/>
          </p:nvPr>
        </p:nvSpPr>
        <p:spPr>
          <a:xfrm>
            <a:off x="838200" y="1422595"/>
            <a:ext cx="5395915"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ED01163-A081-394B-A56F-2E745CD47FAF}"/>
              </a:ext>
            </a:extLst>
          </p:cNvPr>
          <p:cNvSpPr>
            <a:spLocks noGrp="1"/>
          </p:cNvSpPr>
          <p:nvPr>
            <p:ph idx="1" hasCustomPrompt="1"/>
          </p:nvPr>
        </p:nvSpPr>
        <p:spPr>
          <a:xfrm>
            <a:off x="6511931" y="629923"/>
            <a:ext cx="4876799" cy="271943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16" name="Content Placeholder 3">
            <a:extLst>
              <a:ext uri="{FF2B5EF4-FFF2-40B4-BE49-F238E27FC236}">
                <a16:creationId xmlns:a16="http://schemas.microsoft.com/office/drawing/2014/main" id="{6F0C757D-809E-2D4A-9E4D-DFA6D9C02CE5}"/>
              </a:ext>
            </a:extLst>
          </p:cNvPr>
          <p:cNvSpPr>
            <a:spLocks noGrp="1"/>
          </p:cNvSpPr>
          <p:nvPr>
            <p:ph idx="12" hasCustomPrompt="1"/>
          </p:nvPr>
        </p:nvSpPr>
        <p:spPr>
          <a:xfrm>
            <a:off x="6511931" y="3357983"/>
            <a:ext cx="4876800" cy="28497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pic>
        <p:nvPicPr>
          <p:cNvPr id="11" name="Picture 10">
            <a:extLst>
              <a:ext uri="{FF2B5EF4-FFF2-40B4-BE49-F238E27FC236}">
                <a16:creationId xmlns:a16="http://schemas.microsoft.com/office/drawing/2014/main" id="{39E41FF0-CE3E-424A-9F6A-CC121644E1B6}"/>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295363898"/>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imple slide ligh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9" name="Title">
            <a:extLst>
              <a:ext uri="{FF2B5EF4-FFF2-40B4-BE49-F238E27FC236}">
                <a16:creationId xmlns:a16="http://schemas.microsoft.com/office/drawing/2014/main" id="{760E4220-BD25-4B4C-B455-33118A52112D}"/>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rgbClr val="003C57"/>
                </a:solidFill>
              </a:defRPr>
            </a:lvl1pPr>
          </a:lstStyle>
          <a:p>
            <a:r>
              <a:rPr lang="en-US"/>
              <a:t>Simple slide</a:t>
            </a:r>
          </a:p>
        </p:txBody>
      </p:sp>
      <p:sp>
        <p:nvSpPr>
          <p:cNvPr id="8" name="Subtitle">
            <a:extLst>
              <a:ext uri="{FF2B5EF4-FFF2-40B4-BE49-F238E27FC236}">
                <a16:creationId xmlns:a16="http://schemas.microsoft.com/office/drawing/2014/main" id="{FAC3410B-E9D3-1344-BA0A-156C8EAB8562}"/>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7" name="Line">
            <a:extLst>
              <a:ext uri="{FF2B5EF4-FFF2-40B4-BE49-F238E27FC236}">
                <a16:creationId xmlns:a16="http://schemas.microsoft.com/office/drawing/2014/main" id="{498D8C91-E3A5-0949-AD80-1579D1DC0571}"/>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90B51BC-847D-403A-9BAF-6B086B622F95}"/>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478196162"/>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mple slide dark">
    <p:bg>
      <p:bgPr>
        <a:solidFill>
          <a:srgbClr val="414042"/>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2" name="Title">
            <a:extLst>
              <a:ext uri="{FF2B5EF4-FFF2-40B4-BE49-F238E27FC236}">
                <a16:creationId xmlns:a16="http://schemas.microsoft.com/office/drawing/2014/main" id="{E66B1B25-E87D-DD48-B7D5-8781B0C8E2B4}"/>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chemeClr val="bg1"/>
                </a:solidFill>
              </a:defRPr>
            </a:lvl1pPr>
          </a:lstStyle>
          <a:p>
            <a:r>
              <a:rPr lang="en-US"/>
              <a:t>Simple slide dark</a:t>
            </a:r>
          </a:p>
        </p:txBody>
      </p:sp>
      <p:sp>
        <p:nvSpPr>
          <p:cNvPr id="11" name="Subtitle">
            <a:extLst>
              <a:ext uri="{FF2B5EF4-FFF2-40B4-BE49-F238E27FC236}">
                <a16:creationId xmlns:a16="http://schemas.microsoft.com/office/drawing/2014/main" id="{AC9D43D1-196F-6E4B-8A8C-576F7DDB875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8" name="Line">
            <a:extLst>
              <a:ext uri="{FF2B5EF4-FFF2-40B4-BE49-F238E27FC236}">
                <a16:creationId xmlns:a16="http://schemas.microsoft.com/office/drawing/2014/main" id="{8B15311A-8D87-4AEA-B2F4-786F7B873889}"/>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0830FD2-60CB-4425-9C38-A8C4C583E35A}"/>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126844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A887C01F-E831-1347-BF6E-F8337514ED80}"/>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4" name="Footer Placeholder">
            <a:extLst>
              <a:ext uri="{FF2B5EF4-FFF2-40B4-BE49-F238E27FC236}">
                <a16:creationId xmlns:a16="http://schemas.microsoft.com/office/drawing/2014/main" id="{D984022C-717A-394E-A7B0-E38478A09AD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2" name="Colour filter for image" descr="The Earth from space">
            <a:extLst>
              <a:ext uri="{FF2B5EF4-FFF2-40B4-BE49-F238E27FC236}">
                <a16:creationId xmlns:a16="http://schemas.microsoft.com/office/drawing/2014/main" id="{B014DE38-8C4D-6F43-8595-E82C3F754B7A}"/>
              </a:ext>
              <a:ext uri="{C183D7F6-B498-43B3-948B-1728B52AA6E4}">
                <adec:decorative xmlns:adec="http://schemas.microsoft.com/office/drawing/2017/decorative" val="0"/>
              </a:ext>
            </a:extLst>
          </p:cNvPr>
          <p:cNvSpPr/>
          <p:nvPr userDrawn="1"/>
        </p:nvSpPr>
        <p:spPr>
          <a:xfrm>
            <a:off x="0" y="0"/>
            <a:ext cx="12192000" cy="6858000"/>
          </a:xfrm>
          <a:prstGeom prst="rect">
            <a:avLst/>
          </a:prstGeom>
          <a:solidFill>
            <a:schemeClr val="tx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a:extLst>
              <a:ext uri="{FF2B5EF4-FFF2-40B4-BE49-F238E27FC236}">
                <a16:creationId xmlns:a16="http://schemas.microsoft.com/office/drawing/2014/main" id="{83AAA621-F3CF-3740-81C1-B8882EE4AE1F}"/>
              </a:ext>
            </a:extLst>
          </p:cNvPr>
          <p:cNvSpPr>
            <a:spLocks noGrp="1"/>
          </p:cNvSpPr>
          <p:nvPr>
            <p:ph type="title" hasCustomPrompt="1"/>
          </p:nvPr>
        </p:nvSpPr>
        <p:spPr>
          <a:xfrm>
            <a:off x="838200" y="1716932"/>
            <a:ext cx="10515600" cy="2105192"/>
          </a:xfrm>
          <a:prstGeom prst="rect">
            <a:avLst/>
          </a:prstGeom>
        </p:spPr>
        <p:txBody>
          <a:bodyPr lIns="0" tIns="0" rIns="0" bIns="0" anchor="b" anchorCtr="0">
            <a:spAutoFit/>
          </a:bodyPr>
          <a:lstStyle>
            <a:lvl1pPr algn="l">
              <a:defRPr sz="7200">
                <a:solidFill>
                  <a:schemeClr val="bg1"/>
                </a:solidFill>
              </a:defRPr>
            </a:lvl1pPr>
          </a:lstStyle>
          <a:p>
            <a:r>
              <a:rPr lang="en-US"/>
              <a:t>Text over</a:t>
            </a:r>
            <a:br>
              <a:rPr lang="en-US"/>
            </a:br>
            <a:r>
              <a:rPr lang="en-US"/>
              <a:t>image slide</a:t>
            </a:r>
          </a:p>
        </p:txBody>
      </p:sp>
      <p:sp>
        <p:nvSpPr>
          <p:cNvPr id="8" name="Subtitle">
            <a:extLst>
              <a:ext uri="{FF2B5EF4-FFF2-40B4-BE49-F238E27FC236}">
                <a16:creationId xmlns:a16="http://schemas.microsoft.com/office/drawing/2014/main" id="{ACB83E4B-B9C7-0F43-932F-F73B5EC8324B}"/>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5" name="Copyright information for image if required">
            <a:extLst>
              <a:ext uri="{FF2B5EF4-FFF2-40B4-BE49-F238E27FC236}">
                <a16:creationId xmlns:a16="http://schemas.microsoft.com/office/drawing/2014/main" id="{D31CAD75-D2A9-D948-9127-164AB51939F0}"/>
              </a:ext>
            </a:extLst>
          </p:cNvPr>
          <p:cNvSpPr>
            <a:spLocks noGrp="1"/>
          </p:cNvSpPr>
          <p:nvPr>
            <p:ph type="body" sz="quarter" idx="13" hasCustomPrompt="1"/>
          </p:nvPr>
        </p:nvSpPr>
        <p:spPr>
          <a:xfrm>
            <a:off x="838199" y="5264052"/>
            <a:ext cx="10533743" cy="744243"/>
          </a:xfrm>
        </p:spPr>
        <p:txBody>
          <a:bodyPr/>
          <a:lstStyle>
            <a:lvl1pPr marL="0" marR="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a:pPr>
            <a:r>
              <a:rPr lang="en-US"/>
              <a:t>Replace the background image and include any copyright information if required e.g. </a:t>
            </a:r>
            <a:r>
              <a:rPr lang="en-US">
                <a:solidFill>
                  <a:schemeClr val="bg1"/>
                </a:solidFill>
              </a:rPr>
              <a:t>© </a:t>
            </a:r>
            <a:r>
              <a:rPr lang="en-GB">
                <a:solidFill>
                  <a:schemeClr val="bg1"/>
                </a:solidFill>
              </a:rPr>
              <a:t>Photo by NASA on </a:t>
            </a:r>
            <a:r>
              <a:rPr lang="en-GB" err="1">
                <a:solidFill>
                  <a:schemeClr val="bg1"/>
                </a:solidFill>
              </a:rPr>
              <a:t>Unsplash</a:t>
            </a:r>
            <a:endParaRPr lang="en-US"/>
          </a:p>
        </p:txBody>
      </p:sp>
      <p:pic>
        <p:nvPicPr>
          <p:cNvPr id="11" name="Picture 10">
            <a:extLst>
              <a:ext uri="{FF2B5EF4-FFF2-40B4-BE49-F238E27FC236}">
                <a16:creationId xmlns:a16="http://schemas.microsoft.com/office/drawing/2014/main" id="{5551844A-3BEF-4403-95DA-5FE06BEF48BE}"/>
              </a:ext>
            </a:extLst>
          </p:cNvPr>
          <p:cNvPicPr>
            <a:picLocks noChangeAspect="1"/>
          </p:cNvPicPr>
          <p:nvPr userDrawn="1"/>
        </p:nvPicPr>
        <p:blipFill>
          <a:blip r:embed="rId3"/>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212129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5">
    <p:bg>
      <p:bgPr>
        <a:solidFill>
          <a:srgbClr val="F5F5F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tx1"/>
                </a:solidFill>
              </a:defRPr>
            </a:lvl1pPr>
          </a:lstStyle>
          <a:p>
            <a:r>
              <a:rPr lang="en-US"/>
              <a:t>Section slide</a:t>
            </a:r>
          </a:p>
        </p:txBody>
      </p:sp>
      <p:sp>
        <p:nvSpPr>
          <p:cNvPr id="12" name="Subtitle">
            <a:extLst>
              <a:ext uri="{FF2B5EF4-FFF2-40B4-BE49-F238E27FC236}">
                <a16:creationId xmlns:a16="http://schemas.microsoft.com/office/drawing/2014/main" id="{814F886F-B0B2-9547-B024-B36E8524620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C2824A6-6FFD-40C3-8A7B-927EF99A34E9}"/>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285390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100">
    <p:bg>
      <p:bgPr>
        <a:solidFill>
          <a:srgbClr val="41404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C51DA302-E673-0B48-9032-76748EE3E6F6}"/>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F81EFCE-E27C-48EA-9186-7B63B39AE2C7}"/>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995503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slide_Night blue">
    <p:bg>
      <p:bgPr>
        <a:solidFill>
          <a:srgbClr val="003C57"/>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39705124-4B77-4A45-9308-A04738CB6E18}"/>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335C0D86-6B6D-9340-A3E4-0C4964615FC3}"/>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39E2C8-9299-4725-AED1-E4427CBBA624}"/>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713836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slide_Ocean blue">
    <p:bg>
      <p:bgPr>
        <a:solidFill>
          <a:srgbClr val="206095"/>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a:extLst>
              <a:ext uri="{FF2B5EF4-FFF2-40B4-BE49-F238E27FC236}">
                <a16:creationId xmlns:a16="http://schemas.microsoft.com/office/drawing/2014/main" id="{B4C955DF-BE42-D34D-9E3E-CC9BF3A6DE3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622D5613-4A3F-4C4D-AB7A-78FCC248ADE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1" name="Picture 10">
            <a:extLst>
              <a:ext uri="{FF2B5EF4-FFF2-40B4-BE49-F238E27FC236}">
                <a16:creationId xmlns:a16="http://schemas.microsoft.com/office/drawing/2014/main" id="{9BE71891-B2C7-4012-B905-047A68F4AE30}"/>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80398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slide_Sky blue">
    <p:bg>
      <p:bgPr>
        <a:solidFill>
          <a:srgbClr val="27A0CC"/>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D13A9CD3-E6C3-0344-974D-58215B0ABAA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A07FCA63-88F4-0D40-B646-DB3E33AA93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680E1A51-C56D-6C4C-90F5-70BA71A10A6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1" name="Picture 10">
            <a:extLst>
              <a:ext uri="{FF2B5EF4-FFF2-40B4-BE49-F238E27FC236}">
                <a16:creationId xmlns:a16="http://schemas.microsoft.com/office/drawing/2014/main" id="{048F8905-F685-45A7-A311-87E07E5CD36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460749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slide_Aqua teal">
    <p:bg>
      <p:bgPr>
        <a:solidFill>
          <a:srgbClr val="00A3A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1FFF5308-8243-A94B-81A6-3885912D01F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5903921C-6D50-A849-B477-5BE38F246FF8}"/>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9BEE2D9E-3E87-ED40-89C2-DBA774F1F211}"/>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1BAE5A2-04E4-4FCE-AD4F-CE0B338264D2}"/>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05237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ingle column title and content">
    <p:bg>
      <p:bgPr>
        <a:solidFill>
          <a:srgbClr val="F5F5F6"/>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CAC09D44-B4C9-4863-ADDE-CD5DBB1A60EC}"/>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681248114"/>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_Indigo blue">
    <p:bg>
      <p:bgPr>
        <a:solidFill>
          <a:srgbClr val="3C388E"/>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95FF6451-6437-294C-AE93-D483699E514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543DF038-D2D9-464B-9CBE-BD4B00AFCE9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C2A06972-B375-D540-B534-45327AACFB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922E5520-B9A3-4342-8D08-80171FE1FE77}"/>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64752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slid_Plum purple">
    <p:bg>
      <p:bgPr>
        <a:solidFill>
          <a:srgbClr val="902082"/>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A9692B31-F575-6549-88BE-268E460843FC}"/>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461247D4-94C2-BE4C-A999-F549F7698CE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650BAC6-52B8-9D45-96A4-4363AFCA8331}"/>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7651ACAC-133E-45B6-84B1-C93262A03362}"/>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881504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slide_Flamingo pink">
    <p:bg>
      <p:bgPr>
        <a:solidFill>
          <a:srgbClr val="DF0667"/>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F67D8161-5352-AC4F-8422-00F311FA85F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D0B060B4-A511-0047-913D-9721FF5144B9}"/>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3386FE0-A862-5740-962C-C24D3F6B995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4335C44C-2D40-4E0D-A5E8-4FCC6D569AF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190821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slide_Ruby red">
    <p:bg>
      <p:bgPr>
        <a:solidFill>
          <a:srgbClr val="D0021B"/>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55661407-3B8B-664A-A263-554870E58063}"/>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7414DBD-79C5-A244-8B4E-E0A37BD602F5}"/>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A16821C-C6DC-7B48-A948-EEC91826F27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C451C6C5-3CB0-4023-9F9C-03CCF428622D}"/>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648239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slide_Jaffa orange">
    <p:bg>
      <p:bgPr>
        <a:solidFill>
          <a:srgbClr val="FA640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7B81843D-E333-4F4C-A36D-94080D3638C8}"/>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C62F1910-CA81-E648-B863-DE791419B0E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8E7CF45C-0FAE-7E42-85CA-A478088C01D7}"/>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1" name="Picture 10">
            <a:extLst>
              <a:ext uri="{FF2B5EF4-FFF2-40B4-BE49-F238E27FC236}">
                <a16:creationId xmlns:a16="http://schemas.microsoft.com/office/drawing/2014/main" id="{9F3F28CC-CA5F-450B-8991-536C226107DB}"/>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99001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slide_Sun yellow">
    <p:bg>
      <p:bgPr>
        <a:solidFill>
          <a:srgbClr val="FBC900"/>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64815A-C893-40AB-8BCD-00E71EA759DA}"/>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04080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slide_Neon yellow">
    <p:bg>
      <p:bgPr>
        <a:solidFill>
          <a:srgbClr val="F0F76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2F0EED8-C26F-4D07-AC85-B9686C68B041}"/>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555283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slide_Spring green">
    <p:bg>
      <p:bgPr>
        <a:solidFill>
          <a:srgbClr val="A8BD3A"/>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65B387B-3FD1-45EA-AC50-60AD9B8DA70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13">
            <a:extLst>
              <a:ext uri="{FF2B5EF4-FFF2-40B4-BE49-F238E27FC236}">
                <a16:creationId xmlns:a16="http://schemas.microsoft.com/office/drawing/2014/main" id="{BEFA1C02-658E-4EF5-B8BD-C62D45000802}"/>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cxnSp>
        <p:nvCxnSpPr>
          <p:cNvPr id="17" name="Straight Connector 16">
            <a:extLst>
              <a:ext uri="{FF2B5EF4-FFF2-40B4-BE49-F238E27FC236}">
                <a16:creationId xmlns:a16="http://schemas.microsoft.com/office/drawing/2014/main" id="{20C9938C-4DE2-4450-B60D-069F30542F33}"/>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8FEB706-A4AF-49A8-A8AD-557CD3B0754E}"/>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AFB31923-E9AE-428F-A39B-605D38B7CAF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pic>
        <p:nvPicPr>
          <p:cNvPr id="8" name="Picture 7">
            <a:extLst>
              <a:ext uri="{FF2B5EF4-FFF2-40B4-BE49-F238E27FC236}">
                <a16:creationId xmlns:a16="http://schemas.microsoft.com/office/drawing/2014/main" id="{BC042000-39C8-4882-A0BB-2C7CFF4B6200}"/>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454898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slide_Leaf green">
    <p:bg>
      <p:bgPr>
        <a:solidFill>
          <a:srgbClr val="0F8243"/>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54334A07-9B9F-A349-8CB2-86A842F8F64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D120A143-5C37-E449-99C7-B1D969F1B890}"/>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2D6F6E82-1A2A-A042-8877-3692D4187F3F}"/>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C89B06-CCE4-4A2E-81DF-08148C9756F8}"/>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606977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ingle column title and content">
    <p:bg>
      <p:bgPr>
        <a:solidFill>
          <a:srgbClr val="206095">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06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5529D046-3304-C048-A259-4072E1685AD1}"/>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a:t>Add your heading here</a:t>
            </a:r>
          </a:p>
        </p:txBody>
      </p:sp>
      <p:sp>
        <p:nvSpPr>
          <p:cNvPr id="11" name="Content Placeholder">
            <a:extLst>
              <a:ext uri="{FF2B5EF4-FFF2-40B4-BE49-F238E27FC236}">
                <a16:creationId xmlns:a16="http://schemas.microsoft.com/office/drawing/2014/main" id="{CAD29F18-7F8F-834A-916E-5882B73CE80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0D0339E8-910D-4277-AEE8-C354EF465073}"/>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8490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lumn text and content">
    <p:bg>
      <p:bgPr>
        <a:solidFill>
          <a:srgbClr val="F5F5F6"/>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3" name="Content Placeholder 1"/>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5D2F7F2-6218-4E61-B499-B3D8BC5DFE6F}"/>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175771688"/>
      </p:ext>
    </p:extLst>
  </p:cSld>
  <p:clrMapOvr>
    <a:masterClrMapping/>
  </p:clrMapOvr>
  <p:extLst>
    <p:ext uri="{DCECCB84-F9BA-43D5-87BE-67443E8EF086}">
      <p15:sldGuideLst xmlns:p15="http://schemas.microsoft.com/office/powerpoint/2012/main">
        <p15:guide id="1" pos="529" userDrawn="1">
          <p15:clr>
            <a:srgbClr val="FBAE40"/>
          </p15:clr>
        </p15:guide>
        <p15:guide id="2" orient="horz" pos="391" userDrawn="1">
          <p15:clr>
            <a:srgbClr val="FBAE40"/>
          </p15:clr>
        </p15:guide>
        <p15:guide id="3" pos="7174" userDrawn="1">
          <p15:clr>
            <a:srgbClr val="FBAE40"/>
          </p15:clr>
        </p15:guide>
        <p15:guide id="4"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ingle column title and content">
    <p:bg>
      <p:bgPr>
        <a:solidFill>
          <a:srgbClr val="27A0CC">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7A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F86CEC68-96A8-9942-B57F-300C064ECCC8}"/>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85AD947-1A1D-1741-9924-A4BD848EB59D}"/>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63A32769-E9D5-4003-BDA0-7849E6600255}"/>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3686494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Single column title and content">
    <p:bg>
      <p:bgPr>
        <a:solidFill>
          <a:srgbClr val="00A3A6">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0A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9" name="Title">
            <a:extLst>
              <a:ext uri="{FF2B5EF4-FFF2-40B4-BE49-F238E27FC236}">
                <a16:creationId xmlns:a16="http://schemas.microsoft.com/office/drawing/2014/main" id="{2ABAF583-29A6-2E47-8107-77BF62EAA799}"/>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84E6AC44-311B-3642-9476-91E530FC241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8C2E1879-FCB5-45E6-B06B-AEE617219EE8}"/>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32216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2_Single column title and content">
    <p:bg>
      <p:bgPr>
        <a:solidFill>
          <a:srgbClr val="3C388E">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3C3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2"/>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FE053E6-FEB7-45D4-A2FB-4FD0212700FE}"/>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986343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Single column title and content">
    <p:bg>
      <p:bgPr>
        <a:solidFill>
          <a:srgbClr val="90208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902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368C9A3F-9D96-7744-B6CB-87D30682F4C4}"/>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13B7165C-0BA9-E541-A1E4-A25D1BA8426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F85E4958-E28E-4D2F-97A5-09871D4E790B}"/>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1242493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0_Single column title and content">
    <p:bg>
      <p:bgPr>
        <a:solidFill>
          <a:srgbClr val="DF0667">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F0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C2C1B397-A9E1-B746-BD94-CB8BA481FAC2}"/>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495690A-C631-5648-8771-CE0B1ACF2A2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26310BCA-D861-47F4-ADDC-EF579B49D2F4}"/>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951904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9_Single column title and content">
    <p:bg>
      <p:bgPr>
        <a:solidFill>
          <a:srgbClr val="D0021B">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0444E5ED-F1A1-814E-ACFD-634EF419B0A5}"/>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67943E12-9848-8543-8144-6290A540B87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AC42D56-E84D-4380-9439-A12D593C0A23}"/>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562533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Single column title and content">
    <p:bg>
      <p:bgPr>
        <a:solidFill>
          <a:srgbClr val="FA6401">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A6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D41039E6-3AF9-BE4A-A89B-1CD27539900B}"/>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FA352F9E-6205-3C41-8AFD-A15A3ED46E1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B3C42114-F6CF-4FB0-BFEA-2272965FD1B9}"/>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4293336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3_Single column title and content">
    <p:bg>
      <p:bgPr>
        <a:solidFill>
          <a:srgbClr val="FBC900">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B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8D5F7A7-0624-442A-A417-9306980E62E4}"/>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747160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5_Single column title and content">
    <p:bg>
      <p:bgPr>
        <a:solidFill>
          <a:srgbClr val="F0F76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0F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716DF1FB-9CBE-4A56-8C9A-89B49638A1C2}"/>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454987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4_Single column title and content">
    <p:bg>
      <p:bgPr>
        <a:solidFill>
          <a:srgbClr val="A8BD3A">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ACE0D381-F9B6-4F28-AC44-318938AE607E}"/>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37039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mple single column title and content">
    <p:bg>
      <p:bgPr>
        <a:solidFill>
          <a:srgbClr val="F5F5F6"/>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1DF6F2E-6103-7646-B158-3C2256C8207A}"/>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0" name="Footer Placeholder">
            <a:extLst>
              <a:ext uri="{FF2B5EF4-FFF2-40B4-BE49-F238E27FC236}">
                <a16:creationId xmlns:a16="http://schemas.microsoft.com/office/drawing/2014/main" id="{329F9C9E-62CC-2B44-BA02-01ADE0F29C3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30544EB6-513C-7842-B1EB-1E3E37F1B12C}"/>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4F74C42-48D2-47EF-82E0-CA0549EADB4B}"/>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3914052912"/>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529" userDrawn="1">
          <p15:clr>
            <a:srgbClr val="FBAE40"/>
          </p15:clr>
        </p15:guide>
        <p15:guide id="3" pos="3940" userDrawn="1">
          <p15:clr>
            <a:srgbClr val="FBAE40"/>
          </p15:clr>
        </p15:guide>
        <p15:guide id="4" orient="horz" pos="363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Single column title and content">
    <p:bg>
      <p:bgPr>
        <a:solidFill>
          <a:srgbClr val="0F8243">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F8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8D2D9665-1930-354D-807D-4411F3CF0D26}"/>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E3E75594-49FF-B84B-8C8B-F49C4E118CD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CB01BB8-1793-4D6F-BA02-682F143AF5C9}"/>
              </a:ext>
            </a:extLst>
          </p:cNvPr>
          <p:cNvPicPr>
            <a:picLocks noChangeAspect="1"/>
          </p:cNvPicPr>
          <p:nvPr userDrawn="1"/>
        </p:nvPicPr>
        <p:blipFill>
          <a:blip r:embed="rId2"/>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145399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mple two column text and conten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cxnSp>
        <p:nvCxnSpPr>
          <p:cNvPr id="8" name="Line">
            <a:extLst>
              <a:ext uri="{FF2B5EF4-FFF2-40B4-BE49-F238E27FC236}">
                <a16:creationId xmlns:a16="http://schemas.microsoft.com/office/drawing/2014/main" id="{7A09A1D8-0AE4-B646-8D6E-9B761AD35D7E}"/>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sp>
        <p:nvSpPr>
          <p:cNvPr id="40" name="Title">
            <a:extLst>
              <a:ext uri="{FF2B5EF4-FFF2-40B4-BE49-F238E27FC236}">
                <a16:creationId xmlns:a16="http://schemas.microsoft.com/office/drawing/2014/main" id="{828BD64B-77BE-4FF5-BBDC-EF7EC865CCDB}"/>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41" name="Content Placeholder 1">
            <a:extLst>
              <a:ext uri="{FF2B5EF4-FFF2-40B4-BE49-F238E27FC236}">
                <a16:creationId xmlns:a16="http://schemas.microsoft.com/office/drawing/2014/main" id="{87ADB154-14C7-45F6-86A7-1568603A2E87}"/>
              </a:ext>
            </a:extLst>
          </p:cNvPr>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
            <a:extLst>
              <a:ext uri="{FF2B5EF4-FFF2-40B4-BE49-F238E27FC236}">
                <a16:creationId xmlns:a16="http://schemas.microsoft.com/office/drawing/2014/main" id="{6F27E631-7041-4832-8BDE-85CAE2816EDC}"/>
              </a:ext>
            </a:extLst>
          </p:cNvPr>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056F0EB-F373-4656-9EB6-4435C8EDE216}"/>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557903953"/>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rt page - minimal footer">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EC099F22-2809-E243-A4DE-90F187EBDB6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9" name="Content Placeholder">
            <a:extLst>
              <a:ext uri="{FF2B5EF4-FFF2-40B4-BE49-F238E27FC236}">
                <a16:creationId xmlns:a16="http://schemas.microsoft.com/office/drawing/2014/main" id="{174CFFCA-1BD8-5E48-82C8-B24912230E4E}"/>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849E051-7819-4754-A13D-C9F6F18A7622}"/>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1044447637"/>
      </p:ext>
    </p:extLst>
  </p:cSld>
  <p:clrMapOvr>
    <a:masterClrMapping/>
  </p:clrMapOvr>
  <p:extLst>
    <p:ext uri="{DCECCB84-F9BA-43D5-87BE-67443E8EF086}">
      <p15:sldGuideLst xmlns:p15="http://schemas.microsoft.com/office/powerpoint/2012/main">
        <p15:guide id="1" pos="529" userDrawn="1">
          <p15:clr>
            <a:srgbClr val="FBAE40"/>
          </p15:clr>
        </p15:guide>
        <p15:guide id="2" pos="7174" userDrawn="1">
          <p15:clr>
            <a:srgbClr val="FBAE40"/>
          </p15:clr>
        </p15:guide>
        <p15:guide id="3" orient="horz" pos="391" userDrawn="1">
          <p15:clr>
            <a:srgbClr val="FBAE40"/>
          </p15:clr>
        </p15:guide>
        <p15:guide id="4"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hoto image slide">
    <p:bg>
      <p:bgPr>
        <a:solidFill>
          <a:srgbClr val="F5F5F6"/>
        </a:solidFill>
        <a:effectLst/>
      </p:bgPr>
    </p:bg>
    <p:spTree>
      <p:nvGrpSpPr>
        <p:cNvPr id="1" name=""/>
        <p:cNvGrpSpPr/>
        <p:nvPr/>
      </p:nvGrpSpPr>
      <p:grpSpPr>
        <a:xfrm>
          <a:off x="0" y="0"/>
          <a:ext cx="0" cy="0"/>
          <a:chOff x="0" y="0"/>
          <a:chExt cx="0" cy="0"/>
        </a:xfrm>
      </p:grpSpPr>
      <p:sp>
        <p:nvSpPr>
          <p:cNvPr id="26" name="Title">
            <a:extLst>
              <a:ext uri="{FF2B5EF4-FFF2-40B4-BE49-F238E27FC236}">
                <a16:creationId xmlns:a16="http://schemas.microsoft.com/office/drawing/2014/main" id="{3CBDAEED-76B5-4C05-B509-A6902CE434D1}"/>
              </a:ext>
            </a:extLst>
          </p:cNvPr>
          <p:cNvSpPr>
            <a:spLocks noGrp="1"/>
          </p:cNvSpPr>
          <p:nvPr>
            <p:ph type="title" hasCustomPrompt="1"/>
          </p:nvPr>
        </p:nvSpPr>
        <p:spPr>
          <a:xfrm>
            <a:off x="838200" y="657094"/>
            <a:ext cx="5119687" cy="765501"/>
          </a:xfrm>
          <a:prstGeom prst="rect">
            <a:avLst/>
          </a:prstGeom>
        </p:spPr>
        <p:txBody>
          <a:bodyPr>
            <a:noAutofit/>
          </a:bodyPr>
          <a:lstStyle>
            <a:lvl1pPr>
              <a:defRPr sz="3200"/>
            </a:lvl1pPr>
          </a:lstStyle>
          <a:p>
            <a:pPr lvl="0"/>
            <a:r>
              <a:rPr lang="en-US"/>
              <a:t>Image Slide</a:t>
            </a:r>
          </a:p>
        </p:txBody>
      </p:sp>
      <p:sp>
        <p:nvSpPr>
          <p:cNvPr id="27" name="Content Placeholder 1">
            <a:extLst>
              <a:ext uri="{FF2B5EF4-FFF2-40B4-BE49-F238E27FC236}">
                <a16:creationId xmlns:a16="http://schemas.microsoft.com/office/drawing/2014/main" id="{2E5A3FCD-21AD-4891-BE59-BD2B246F25DA}"/>
              </a:ext>
            </a:extLst>
          </p:cNvPr>
          <p:cNvSpPr>
            <a:spLocks noGrp="1"/>
          </p:cNvSpPr>
          <p:nvPr>
            <p:ph idx="13" hasCustomPrompt="1"/>
          </p:nvPr>
        </p:nvSpPr>
        <p:spPr>
          <a:xfrm>
            <a:off x="843231" y="632462"/>
            <a:ext cx="5667348" cy="555984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1:1)</a:t>
            </a:r>
          </a:p>
        </p:txBody>
      </p:sp>
      <p:sp>
        <p:nvSpPr>
          <p:cNvPr id="28" name="Content Placeholder 2">
            <a:extLst>
              <a:ext uri="{FF2B5EF4-FFF2-40B4-BE49-F238E27FC236}">
                <a16:creationId xmlns:a16="http://schemas.microsoft.com/office/drawing/2014/main" id="{EF4A35F9-7B4A-4543-B206-7DD45C6BE6EA}"/>
              </a:ext>
            </a:extLst>
          </p:cNvPr>
          <p:cNvSpPr>
            <a:spLocks noGrp="1"/>
          </p:cNvSpPr>
          <p:nvPr>
            <p:ph idx="1" hasCustomPrompt="1"/>
          </p:nvPr>
        </p:nvSpPr>
        <p:spPr>
          <a:xfrm>
            <a:off x="6519632" y="629923"/>
            <a:ext cx="4869098" cy="2715138"/>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29" name="Content Placeholder 3">
            <a:extLst>
              <a:ext uri="{FF2B5EF4-FFF2-40B4-BE49-F238E27FC236}">
                <a16:creationId xmlns:a16="http://schemas.microsoft.com/office/drawing/2014/main" id="{175AB9CB-A473-4FF7-8A93-A893D3FFB9ED}"/>
              </a:ext>
            </a:extLst>
          </p:cNvPr>
          <p:cNvSpPr>
            <a:spLocks noGrp="1"/>
          </p:cNvSpPr>
          <p:nvPr>
            <p:ph idx="12" hasCustomPrompt="1"/>
          </p:nvPr>
        </p:nvSpPr>
        <p:spPr>
          <a:xfrm>
            <a:off x="6519631" y="3348930"/>
            <a:ext cx="4869099" cy="28452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Tree>
    <p:extLst>
      <p:ext uri="{BB962C8B-B14F-4D97-AF65-F5344CB8AC3E}">
        <p14:creationId xmlns:p14="http://schemas.microsoft.com/office/powerpoint/2010/main" val="2517850142"/>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mple quote slide">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4823432E-3586-604D-92FD-6766ABAEBE02}"/>
              </a:ext>
            </a:extLst>
          </p:cNvPr>
          <p:cNvSpPr>
            <a:spLocks noGrp="1"/>
          </p:cNvSpPr>
          <p:nvPr>
            <p:ph type="title" hasCustomPrompt="1"/>
          </p:nvPr>
        </p:nvSpPr>
        <p:spPr>
          <a:xfrm>
            <a:off x="838200" y="2944961"/>
            <a:ext cx="10515600" cy="877163"/>
          </a:xfrm>
          <a:prstGeom prst="rect">
            <a:avLst/>
          </a:prstGeom>
        </p:spPr>
        <p:txBody>
          <a:bodyPr tIns="0" rIns="0" bIns="0" anchor="t" anchorCtr="0">
            <a:spAutoFit/>
          </a:bodyPr>
          <a:lstStyle>
            <a:lvl1pPr algn="l">
              <a:defRPr sz="6000" b="0">
                <a:solidFill>
                  <a:srgbClr val="003C57"/>
                </a:solidFill>
              </a:defRPr>
            </a:lvl1pPr>
          </a:lstStyle>
          <a:p>
            <a:r>
              <a:rPr lang="en-US"/>
              <a:t>“Simple quote.”</a:t>
            </a:r>
          </a:p>
        </p:txBody>
      </p:sp>
      <p:sp>
        <p:nvSpPr>
          <p:cNvPr id="7" name="Author">
            <a:extLst>
              <a:ext uri="{FF2B5EF4-FFF2-40B4-BE49-F238E27FC236}">
                <a16:creationId xmlns:a16="http://schemas.microsoft.com/office/drawing/2014/main" id="{5098D52F-C970-2B40-8239-2E25388E3E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a:t>
            </a:r>
          </a:p>
        </p:txBody>
      </p:sp>
    </p:spTree>
    <p:extLst>
      <p:ext uri="{BB962C8B-B14F-4D97-AF65-F5344CB8AC3E}">
        <p14:creationId xmlns:p14="http://schemas.microsoft.com/office/powerpoint/2010/main" val="2709065309"/>
      </p:ext>
    </p:extLst>
  </p:cSld>
  <p:clrMapOvr>
    <a:masterClrMapping/>
  </p:clrMapOvr>
  <p:extLst>
    <p:ext uri="{DCECCB84-F9BA-43D5-87BE-67443E8EF086}">
      <p15:sldGuideLst xmlns:p15="http://schemas.microsoft.com/office/powerpoint/2012/main">
        <p15:guide id="1" orient="horz" pos="436" userDrawn="1">
          <p15:clr>
            <a:srgbClr val="FBAE40"/>
          </p15:clr>
        </p15:guide>
        <p15:guide id="2" orient="horz" pos="3634" userDrawn="1">
          <p15:clr>
            <a:srgbClr val="FBAE40"/>
          </p15:clr>
        </p15:guide>
        <p15:guide id="3" pos="529" userDrawn="1">
          <p15:clr>
            <a:srgbClr val="FBAE40"/>
          </p15:clr>
        </p15:guide>
        <p15:guide id="4" pos="717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left, one image right">
    <p:bg>
      <p:bgPr>
        <a:solidFill>
          <a:srgbClr val="F5F5F6"/>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82EEFC85-1348-1B4D-BA3F-948A6B6A2C11}"/>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5" name="Footer Placeholder">
            <a:extLst>
              <a:ext uri="{FF2B5EF4-FFF2-40B4-BE49-F238E27FC236}">
                <a16:creationId xmlns:a16="http://schemas.microsoft.com/office/drawing/2014/main" id="{3C90513C-0A03-D04D-8CDF-DC791864E4F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a:extLst>
              <a:ext uri="{FF2B5EF4-FFF2-40B4-BE49-F238E27FC236}">
                <a16:creationId xmlns:a16="http://schemas.microsoft.com/office/drawing/2014/main" id="{476494BA-54FA-6240-A5E0-73528C13DB5B}"/>
              </a:ext>
            </a:extLst>
          </p:cNvPr>
          <p:cNvSpPr>
            <a:spLocks noGrp="1"/>
          </p:cNvSpPr>
          <p:nvPr>
            <p:ph type="title" hasCustomPrompt="1"/>
          </p:nvPr>
        </p:nvSpPr>
        <p:spPr>
          <a:xfrm>
            <a:off x="838200" y="639842"/>
            <a:ext cx="3331865" cy="814519"/>
          </a:xfrm>
          <a:prstGeom prst="rect">
            <a:avLst/>
          </a:prstGeom>
        </p:spPr>
        <p:txBody>
          <a:bodyPr>
            <a:noAutofit/>
          </a:bodyPr>
          <a:lstStyle>
            <a:lvl1pPr>
              <a:defRPr sz="3200"/>
            </a:lvl1pPr>
          </a:lstStyle>
          <a:p>
            <a:pPr lvl="0"/>
            <a:r>
              <a:rPr lang="en-US"/>
              <a:t>Text left, one image right</a:t>
            </a:r>
          </a:p>
        </p:txBody>
      </p:sp>
      <p:sp>
        <p:nvSpPr>
          <p:cNvPr id="10" name="Content Placeholder">
            <a:extLst>
              <a:ext uri="{FF2B5EF4-FFF2-40B4-BE49-F238E27FC236}">
                <a16:creationId xmlns:a16="http://schemas.microsoft.com/office/drawing/2014/main" id="{5A53190F-4F68-9B4A-91AB-F520FB436C9F}"/>
              </a:ext>
            </a:extLst>
          </p:cNvPr>
          <p:cNvSpPr>
            <a:spLocks noGrp="1"/>
          </p:cNvSpPr>
          <p:nvPr>
            <p:ph sz="half" idx="10" hasCustomPrompt="1"/>
          </p:nvPr>
        </p:nvSpPr>
        <p:spPr>
          <a:xfrm>
            <a:off x="838200" y="1681675"/>
            <a:ext cx="3331866" cy="2329227"/>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9" name="Content Placeholder">
            <a:extLst>
              <a:ext uri="{FF2B5EF4-FFF2-40B4-BE49-F238E27FC236}">
                <a16:creationId xmlns:a16="http://schemas.microsoft.com/office/drawing/2014/main" id="{3AEE310C-A9B2-BC47-9C43-3532231F7D72}"/>
              </a:ext>
            </a:extLst>
          </p:cNvPr>
          <p:cNvSpPr>
            <a:spLocks noGrp="1"/>
          </p:cNvSpPr>
          <p:nvPr>
            <p:ph idx="1" hasCustomPrompt="1"/>
          </p:nvPr>
        </p:nvSpPr>
        <p:spPr>
          <a:xfrm>
            <a:off x="4556936" y="639842"/>
            <a:ext cx="6822742" cy="5129133"/>
          </a:xfrm>
          <a:prstGeom prst="rect">
            <a:avLst/>
          </a:prstGeom>
          <a:solidFill>
            <a:schemeClr val="bg2"/>
          </a:solidFill>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a:t>
            </a:r>
            <a:br>
              <a:rPr lang="en-US"/>
            </a:br>
            <a:r>
              <a:rPr lang="en-US"/>
              <a:t>(aspect ratio 4:3)</a:t>
            </a:r>
          </a:p>
        </p:txBody>
      </p:sp>
      <p:pic>
        <p:nvPicPr>
          <p:cNvPr id="9" name="Picture 8">
            <a:extLst>
              <a:ext uri="{FF2B5EF4-FFF2-40B4-BE49-F238E27FC236}">
                <a16:creationId xmlns:a16="http://schemas.microsoft.com/office/drawing/2014/main" id="{54FFF628-7CD6-4CE8-A9EA-120EE7864ED5}"/>
              </a:ext>
            </a:extLst>
          </p:cNvPr>
          <p:cNvPicPr>
            <a:picLocks noChangeAspect="1"/>
          </p:cNvPicPr>
          <p:nvPr userDrawn="1"/>
        </p:nvPicPr>
        <p:blipFill>
          <a:blip r:embed="rId2"/>
          <a:stretch>
            <a:fillRect/>
          </a:stretch>
        </p:blipFill>
        <p:spPr>
          <a:xfrm>
            <a:off x="847850" y="6281865"/>
            <a:ext cx="3212976" cy="338748"/>
          </a:xfrm>
          <a:prstGeom prst="rect">
            <a:avLst/>
          </a:prstGeom>
        </p:spPr>
      </p:pic>
    </p:spTree>
    <p:extLst>
      <p:ext uri="{BB962C8B-B14F-4D97-AF65-F5344CB8AC3E}">
        <p14:creationId xmlns:p14="http://schemas.microsoft.com/office/powerpoint/2010/main" val="987263514"/>
      </p:ext>
    </p:extLst>
  </p:cSld>
  <p:clrMapOvr>
    <a:masterClrMapping/>
  </p:clrMapOvr>
  <p:extLst>
    <p:ext uri="{DCECCB84-F9BA-43D5-87BE-67443E8EF086}">
      <p15:sldGuideLst xmlns:p15="http://schemas.microsoft.com/office/powerpoint/2012/main">
        <p15:guide id="1" pos="529" userDrawn="1">
          <p15:clr>
            <a:srgbClr val="FBAE40"/>
          </p15:clr>
        </p15:guide>
        <p15:guide id="2" orient="horz" pos="391" userDrawn="1">
          <p15:clr>
            <a:srgbClr val="FBAE40"/>
          </p15:clr>
        </p15:guide>
        <p15:guide id="3" pos="7174" userDrawn="1">
          <p15:clr>
            <a:srgbClr val="FBAE40"/>
          </p15:clr>
        </p15:guide>
        <p15:guide id="4"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4535F1F-277B-46B6-A20F-9504007ED6A2}"/>
              </a:ext>
            </a:extLst>
          </p:cNvPr>
          <p:cNvPicPr>
            <a:picLocks noChangeAspect="1"/>
          </p:cNvPicPr>
          <p:nvPr userDrawn="1"/>
        </p:nvPicPr>
        <p:blipFill>
          <a:blip r:embed="rId42"/>
          <a:stretch>
            <a:fillRect/>
          </a:stretch>
        </p:blipFill>
        <p:spPr>
          <a:xfrm>
            <a:off x="1184" y="0"/>
            <a:ext cx="12189631" cy="6858000"/>
          </a:xfrm>
          <a:prstGeom prst="rect">
            <a:avLst/>
          </a:prstGeom>
        </p:spPr>
      </p:pic>
      <p:sp>
        <p:nvSpPr>
          <p:cNvPr id="12" name="Slide Number Placeholder">
            <a:extLst>
              <a:ext uri="{FF2B5EF4-FFF2-40B4-BE49-F238E27FC236}">
                <a16:creationId xmlns:a16="http://schemas.microsoft.com/office/drawing/2014/main" id="{948F094D-06E7-4D4C-A30E-6245801E4D2F}"/>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2947E464-F91B-FD47-B97A-E5129B45441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ctr"/>
          <a:lstStyle>
            <a:lvl1pPr algn="r">
              <a:defRPr sz="2000" b="1">
                <a:solidFill>
                  <a:srgbClr val="003C57"/>
                </a:solidFill>
              </a:defRPr>
            </a:lvl1pPr>
          </a:lstStyle>
          <a:p>
            <a:endParaRPr lang="en-US"/>
          </a:p>
        </p:txBody>
      </p:sp>
      <p:sp>
        <p:nvSpPr>
          <p:cNvPr id="5" name="Title Placeholder">
            <a:extLst>
              <a:ext uri="{FF2B5EF4-FFF2-40B4-BE49-F238E27FC236}">
                <a16:creationId xmlns:a16="http://schemas.microsoft.com/office/drawing/2014/main" id="{6DBF0174-0E48-4922-B59E-9E207247D338}"/>
              </a:ext>
            </a:extLst>
          </p:cNvPr>
          <p:cNvSpPr>
            <a:spLocks noGrp="1"/>
          </p:cNvSpPr>
          <p:nvPr>
            <p:ph type="title"/>
          </p:nvPr>
        </p:nvSpPr>
        <p:spPr>
          <a:xfrm>
            <a:off x="838200" y="826982"/>
            <a:ext cx="7379711" cy="2149034"/>
          </a:xfrm>
          <a:prstGeom prst="rect">
            <a:avLst/>
          </a:prstGeom>
        </p:spPr>
        <p:txBody>
          <a:bodyPr vert="horz" lIns="0" tIns="0" rIns="0" bIns="0" rtlCol="0" anchor="t" anchorCtr="0">
            <a:normAutofit/>
          </a:bodyPr>
          <a:lstStyle/>
          <a:p>
            <a:r>
              <a:rPr lang="en-US"/>
              <a:t>Write your title here </a:t>
            </a:r>
            <a:br>
              <a:rPr lang="en-US"/>
            </a:br>
            <a:r>
              <a:rPr lang="en-US"/>
              <a:t>(in sentence case)</a:t>
            </a:r>
            <a:endParaRPr lang="en-GB"/>
          </a:p>
        </p:txBody>
      </p:sp>
      <p:sp>
        <p:nvSpPr>
          <p:cNvPr id="3" name="Text Placeholder">
            <a:extLst>
              <a:ext uri="{FF2B5EF4-FFF2-40B4-BE49-F238E27FC236}">
                <a16:creationId xmlns:a16="http://schemas.microsoft.com/office/drawing/2014/main" id="{CBE85E22-5EF0-604F-9D81-8D55219770BA}"/>
              </a:ext>
            </a:extLst>
          </p:cNvPr>
          <p:cNvSpPr>
            <a:spLocks noGrp="1"/>
          </p:cNvSpPr>
          <p:nvPr>
            <p:ph type="body" idx="1"/>
          </p:nvPr>
        </p:nvSpPr>
        <p:spPr>
          <a:xfrm>
            <a:off x="838200" y="3081404"/>
            <a:ext cx="7379711" cy="2391425"/>
          </a:xfrm>
          <a:prstGeom prst="rect">
            <a:avLst/>
          </a:prstGeom>
        </p:spPr>
        <p:txBody>
          <a:bodyPr vert="horz" wrap="square" lIns="0" tIns="4680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 (minimum recommended text size 18pt)</a:t>
            </a:r>
          </a:p>
        </p:txBody>
      </p:sp>
      <p:sp>
        <p:nvSpPr>
          <p:cNvPr id="16" name="Date Placeholder">
            <a:extLst>
              <a:ext uri="{FF2B5EF4-FFF2-40B4-BE49-F238E27FC236}">
                <a16:creationId xmlns:a16="http://schemas.microsoft.com/office/drawing/2014/main" id="{C57F1779-22FA-E74D-A68A-DE59AC0306AC}"/>
              </a:ext>
            </a:extLst>
          </p:cNvPr>
          <p:cNvSpPr>
            <a:spLocks noGrp="1"/>
          </p:cNvSpPr>
          <p:nvPr>
            <p:ph type="dt" sz="half" idx="2"/>
          </p:nvPr>
        </p:nvSpPr>
        <p:spPr>
          <a:xfrm>
            <a:off x="838200" y="5531312"/>
            <a:ext cx="2743200" cy="365125"/>
          </a:xfrm>
          <a:prstGeom prst="rect">
            <a:avLst/>
          </a:prstGeom>
        </p:spPr>
        <p:txBody>
          <a:bodyPr vert="horz" lIns="0" tIns="45720" rIns="91440" bIns="45720" rtlCol="0" anchor="ctr"/>
          <a:lstStyle>
            <a:lvl1pPr algn="l">
              <a:defRPr sz="2000" b="1">
                <a:solidFill>
                  <a:srgbClr val="003C57"/>
                </a:solidFill>
              </a:defRPr>
            </a:lvl1pPr>
          </a:lstStyle>
          <a:p>
            <a:fld id="{695CE8D2-2A51-934B-BEE8-FEA5F81FAF91}" type="datetime4">
              <a:rPr lang="en-GB" smtClean="0"/>
              <a:t>06 February 2024</a:t>
            </a:fld>
            <a:endParaRPr lang="en-US"/>
          </a:p>
        </p:txBody>
      </p:sp>
      <p:cxnSp>
        <p:nvCxnSpPr>
          <p:cNvPr id="15" name="Line">
            <a:extLst>
              <a:ext uri="{FF2B5EF4-FFF2-40B4-BE49-F238E27FC236}">
                <a16:creationId xmlns:a16="http://schemas.microsoft.com/office/drawing/2014/main" id="{6E5DCB11-47E3-BC4E-87BE-ED66A7AC92CD}"/>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859F0EB-A17F-403F-B7BB-4F39E8B62045}"/>
              </a:ext>
            </a:extLst>
          </p:cNvPr>
          <p:cNvPicPr>
            <a:picLocks noChangeAspect="1"/>
          </p:cNvPicPr>
          <p:nvPr userDrawn="1"/>
        </p:nvPicPr>
        <p:blipFill>
          <a:blip r:embed="rId43"/>
          <a:stretch>
            <a:fillRect/>
          </a:stretch>
        </p:blipFill>
        <p:spPr>
          <a:xfrm>
            <a:off x="847849" y="6281865"/>
            <a:ext cx="3212976" cy="338748"/>
          </a:xfrm>
          <a:prstGeom prst="rect">
            <a:avLst/>
          </a:prstGeom>
        </p:spPr>
      </p:pic>
    </p:spTree>
    <p:extLst>
      <p:ext uri="{BB962C8B-B14F-4D97-AF65-F5344CB8AC3E}">
        <p14:creationId xmlns:p14="http://schemas.microsoft.com/office/powerpoint/2010/main" val="259791047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725" r:id="rId4"/>
    <p:sldLayoutId id="2147483739" r:id="rId5"/>
    <p:sldLayoutId id="2147483708" r:id="rId6"/>
    <p:sldLayoutId id="2147483740" r:id="rId7"/>
    <p:sldLayoutId id="2147483724" r:id="rId8"/>
    <p:sldLayoutId id="2147483704" r:id="rId9"/>
    <p:sldLayoutId id="2147483705" r:id="rId10"/>
    <p:sldLayoutId id="2147483729" r:id="rId11"/>
    <p:sldLayoutId id="2147483730" r:id="rId12"/>
    <p:sldLayoutId id="2147483671" r:id="rId13"/>
    <p:sldLayoutId id="2147483728" r:id="rId14"/>
    <p:sldLayoutId id="2147483684" r:id="rId15"/>
    <p:sldLayoutId id="2147483674" r:id="rId16"/>
    <p:sldLayoutId id="2147483689" r:id="rId17"/>
    <p:sldLayoutId id="2147483675" r:id="rId18"/>
    <p:sldLayoutId id="2147483677" r:id="rId19"/>
    <p:sldLayoutId id="2147483682" r:id="rId20"/>
    <p:sldLayoutId id="2147483683" r:id="rId21"/>
    <p:sldLayoutId id="2147483681" r:id="rId22"/>
    <p:sldLayoutId id="2147483680" r:id="rId23"/>
    <p:sldLayoutId id="2147483679" r:id="rId24"/>
    <p:sldLayoutId id="2147483709" r:id="rId25"/>
    <p:sldLayoutId id="2147483737" r:id="rId26"/>
    <p:sldLayoutId id="2147483735" r:id="rId27"/>
    <p:sldLayoutId id="2147483678" r:id="rId28"/>
    <p:sldLayoutId id="2147483713" r:id="rId29"/>
    <p:sldLayoutId id="2147483715" r:id="rId30"/>
    <p:sldLayoutId id="2147483717" r:id="rId31"/>
    <p:sldLayoutId id="2147483723" r:id="rId32"/>
    <p:sldLayoutId id="2147483722" r:id="rId33"/>
    <p:sldLayoutId id="2147483721" r:id="rId34"/>
    <p:sldLayoutId id="2147483720" r:id="rId35"/>
    <p:sldLayoutId id="2147483719" r:id="rId36"/>
    <p:sldLayoutId id="2147483733" r:id="rId37"/>
    <p:sldLayoutId id="2147483736" r:id="rId38"/>
    <p:sldLayoutId id="2147483734" r:id="rId39"/>
    <p:sldLayoutId id="2147483718" r:id="rId40"/>
  </p:sldLayoutIdLst>
  <p:hf sldNum="0" hdr="0"/>
  <p:txStyles>
    <p:titleStyle>
      <a:lvl1pPr algn="l" defTabSz="914400" rtl="0" eaLnBrk="1" latinLnBrk="0" hangingPunct="1">
        <a:lnSpc>
          <a:spcPct val="95000"/>
        </a:lnSpc>
        <a:spcBef>
          <a:spcPct val="0"/>
        </a:spcBef>
        <a:spcAft>
          <a:spcPts val="1000"/>
        </a:spcAft>
        <a:buNone/>
        <a:defRPr sz="4800" b="1" kern="1200" baseline="0">
          <a:solidFill>
            <a:srgbClr val="003C57"/>
          </a:solidFill>
          <a:latin typeface="+mj-lt"/>
          <a:ea typeface="+mj-ea"/>
          <a:cs typeface="+mj-cs"/>
        </a:defRPr>
      </a:lvl1pPr>
    </p:titleStyle>
    <p:bodyStyle>
      <a:lvl1pPr marL="252000" indent="-252000" algn="l" defTabSz="914400" rtl="0" eaLnBrk="1" latinLnBrk="0" hangingPunct="1">
        <a:lnSpc>
          <a:spcPct val="110000"/>
        </a:lnSpc>
        <a:spcBef>
          <a:spcPts val="0"/>
        </a:spcBef>
        <a:spcAft>
          <a:spcPts val="500"/>
        </a:spcAft>
        <a:buFont typeface="Arial" panose="020B0604020202020204" pitchFamily="34" charset="0"/>
        <a:buChar char="•"/>
        <a:defRPr sz="3200" kern="1200">
          <a:solidFill>
            <a:srgbClr val="003C57"/>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rgbClr val="003C57"/>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rgbClr val="003C57"/>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1800" kern="1200">
          <a:solidFill>
            <a:srgbClr val="003C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orient="horz" pos="3634" userDrawn="1">
          <p15:clr>
            <a:srgbClr val="F26B43"/>
          </p15:clr>
        </p15:guide>
        <p15:guide id="3" pos="7174" userDrawn="1">
          <p15:clr>
            <a:srgbClr val="F26B43"/>
          </p15:clr>
        </p15:guide>
        <p15:guide id="4"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F2B7606F-25F1-44A9-85D1-9970728AB33E}"/>
              </a:ext>
            </a:extLst>
          </p:cNvPr>
          <p:cNvSpPr>
            <a:spLocks noGrp="1"/>
          </p:cNvSpPr>
          <p:nvPr>
            <p:ph type="title"/>
          </p:nvPr>
        </p:nvSpPr>
        <p:spPr>
          <a:xfrm>
            <a:off x="838200" y="848993"/>
            <a:ext cx="9015153" cy="2647241"/>
          </a:xfrm>
        </p:spPr>
        <p:txBody>
          <a:bodyPr/>
          <a:lstStyle/>
          <a:p>
            <a:r>
              <a:rPr lang="en-US" dirty="0"/>
              <a:t>Introduction to Unit Testing</a:t>
            </a:r>
            <a:endParaRPr lang="en-GB" b="0" dirty="0"/>
          </a:p>
        </p:txBody>
      </p:sp>
      <p:sp>
        <p:nvSpPr>
          <p:cNvPr id="51" name="Content Placeholder 50">
            <a:extLst>
              <a:ext uri="{FF2B5EF4-FFF2-40B4-BE49-F238E27FC236}">
                <a16:creationId xmlns:a16="http://schemas.microsoft.com/office/drawing/2014/main" id="{28A3E78C-BAB1-4A56-9A0E-61064A9588E6}"/>
              </a:ext>
            </a:extLst>
          </p:cNvPr>
          <p:cNvSpPr>
            <a:spLocks noGrp="1"/>
          </p:cNvSpPr>
          <p:nvPr>
            <p:ph idx="13"/>
          </p:nvPr>
        </p:nvSpPr>
        <p:spPr>
          <a:xfrm>
            <a:off x="838200" y="3278787"/>
            <a:ext cx="4813300" cy="911211"/>
          </a:xfrm>
        </p:spPr>
        <p:txBody>
          <a:bodyPr/>
          <a:lstStyle/>
          <a:p>
            <a:r>
              <a:rPr lang="en-GB" dirty="0"/>
              <a:t>Jake Marshall &amp; Pragya Paudyal</a:t>
            </a:r>
          </a:p>
        </p:txBody>
      </p:sp>
      <p:sp>
        <p:nvSpPr>
          <p:cNvPr id="50" name="Content Placeholder 49">
            <a:extLst>
              <a:ext uri="{FF2B5EF4-FFF2-40B4-BE49-F238E27FC236}">
                <a16:creationId xmlns:a16="http://schemas.microsoft.com/office/drawing/2014/main" id="{74EB087D-126D-4DFA-A834-EF937FF1EEC6}"/>
              </a:ext>
            </a:extLst>
          </p:cNvPr>
          <p:cNvSpPr>
            <a:spLocks noGrp="1"/>
          </p:cNvSpPr>
          <p:nvPr>
            <p:ph idx="1"/>
          </p:nvPr>
        </p:nvSpPr>
        <p:spPr>
          <a:xfrm>
            <a:off x="838200" y="4452764"/>
            <a:ext cx="2743200" cy="312330"/>
          </a:xfrm>
        </p:spPr>
        <p:txBody>
          <a:bodyPr/>
          <a:lstStyle/>
          <a:p>
            <a:r>
              <a:rPr lang="en-GB" dirty="0"/>
              <a:t>Data Science Lecturers</a:t>
            </a:r>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p:txBody>
          <a:bodyPr/>
          <a:lstStyle/>
          <a:p>
            <a:fld id="{06C531F1-065E-594C-8147-D209A7179285}" type="datetime4">
              <a:rPr lang="en-GB" smtClean="0"/>
              <a:pPr/>
              <a:t>06 February 2024</a:t>
            </a:fld>
            <a:endParaRPr lang="en-US"/>
          </a:p>
        </p:txBody>
      </p:sp>
    </p:spTree>
    <p:extLst>
      <p:ext uri="{BB962C8B-B14F-4D97-AF65-F5344CB8AC3E}">
        <p14:creationId xmlns:p14="http://schemas.microsoft.com/office/powerpoint/2010/main" val="188267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6920883" cy="584775"/>
          </a:xfrm>
        </p:spPr>
        <p:txBody>
          <a:bodyPr/>
          <a:lstStyle/>
          <a:p>
            <a:r>
              <a:rPr lang="en-GB" sz="4000" dirty="0"/>
              <a:t>This is not a binary concept!</a:t>
            </a:r>
          </a:p>
        </p:txBody>
      </p:sp>
      <p:sp>
        <p:nvSpPr>
          <p:cNvPr id="6" name="TextBox 5">
            <a:extLst>
              <a:ext uri="{FF2B5EF4-FFF2-40B4-BE49-F238E27FC236}">
                <a16:creationId xmlns:a16="http://schemas.microsoft.com/office/drawing/2014/main" id="{7BF41A60-0784-F53A-1551-E49AA3AF22FC}"/>
              </a:ext>
            </a:extLst>
          </p:cNvPr>
          <p:cNvSpPr txBox="1"/>
          <p:nvPr/>
        </p:nvSpPr>
        <p:spPr>
          <a:xfrm>
            <a:off x="838200" y="1838027"/>
            <a:ext cx="7674204" cy="3323987"/>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A function is not inherently bad if it is not deterministic or pure:</a:t>
            </a:r>
          </a:p>
          <a:p>
            <a:pPr algn="l"/>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Functions with random elements are not deterministic, but necessary in some cases. </a:t>
            </a:r>
          </a:p>
          <a:p>
            <a:pPr algn="l"/>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Functions that read and write files are imperative, despite not being pure. </a:t>
            </a:r>
          </a:p>
          <a:p>
            <a:pPr algn="l"/>
            <a:endParaRPr lang="en-GB" dirty="0">
              <a:solidFill>
                <a:srgbClr val="183E56"/>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6602902-0035-87C4-7EA1-587481934F74}"/>
              </a:ext>
              <a:ext uri="{C183D7F6-B498-43B3-948B-1728B52AA6E4}">
                <adec:decorative xmlns:adec="http://schemas.microsoft.com/office/drawing/2017/decorative" val="1"/>
              </a:ext>
            </a:extLst>
          </p:cNvPr>
          <p:cNvPicPr>
            <a:picLocks noChangeAspect="1"/>
          </p:cNvPicPr>
          <p:nvPr/>
        </p:nvPicPr>
        <p:blipFill rotWithShape="1">
          <a:blip r:embed="rId2"/>
          <a:srcRect l="12131" r="11967"/>
          <a:stretch/>
        </p:blipFill>
        <p:spPr>
          <a:xfrm>
            <a:off x="8626129" y="2290859"/>
            <a:ext cx="3056791" cy="2276281"/>
          </a:xfrm>
          <a:prstGeom prst="rect">
            <a:avLst/>
          </a:prstGeom>
        </p:spPr>
      </p:pic>
    </p:spTree>
    <p:extLst>
      <p:ext uri="{BB962C8B-B14F-4D97-AF65-F5344CB8AC3E}">
        <p14:creationId xmlns:p14="http://schemas.microsoft.com/office/powerpoint/2010/main" val="330297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6361590" cy="584775"/>
          </a:xfrm>
        </p:spPr>
        <p:txBody>
          <a:bodyPr/>
          <a:lstStyle/>
          <a:p>
            <a:r>
              <a:rPr lang="en-GB" sz="4000" dirty="0"/>
              <a:t>Function Clarity – Naming</a:t>
            </a:r>
          </a:p>
        </p:txBody>
      </p:sp>
      <p:sp>
        <p:nvSpPr>
          <p:cNvPr id="2" name="TextBox 1">
            <a:extLst>
              <a:ext uri="{FF2B5EF4-FFF2-40B4-BE49-F238E27FC236}">
                <a16:creationId xmlns:a16="http://schemas.microsoft.com/office/drawing/2014/main" id="{7C7DEC53-D099-CF5C-B094-A4E6BFE3B232}"/>
              </a:ext>
            </a:extLst>
          </p:cNvPr>
          <p:cNvSpPr txBox="1"/>
          <p:nvPr/>
        </p:nvSpPr>
        <p:spPr>
          <a:xfrm>
            <a:off x="838200" y="1767005"/>
            <a:ext cx="6912006" cy="3323987"/>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What a function does should be clear from its name – underlying </a:t>
            </a:r>
            <a:r>
              <a:rPr lang="en-GB" sz="2400" b="1" dirty="0">
                <a:solidFill>
                  <a:srgbClr val="183E56"/>
                </a:solidFill>
                <a:latin typeface="Arial" panose="020B0604020202020204" pitchFamily="34" charset="0"/>
                <a:cs typeface="Arial" panose="020B0604020202020204" pitchFamily="34" charset="0"/>
              </a:rPr>
              <a:t>body</a:t>
            </a:r>
            <a:r>
              <a:rPr lang="en-GB" sz="2400" dirty="0">
                <a:solidFill>
                  <a:srgbClr val="183E56"/>
                </a:solidFill>
                <a:latin typeface="Arial" panose="020B0604020202020204" pitchFamily="34" charset="0"/>
                <a:cs typeface="Arial" panose="020B0604020202020204" pitchFamily="34" charset="0"/>
              </a:rPr>
              <a:t> explains how: </a:t>
            </a:r>
          </a:p>
          <a:p>
            <a:pPr algn="l"/>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Avoid short, generic, non-descriptive names or long, overbearing names. </a:t>
            </a:r>
          </a:p>
          <a:p>
            <a:pPr lvl="1"/>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Avoid conflicting with reserved keywords or function names.</a:t>
            </a:r>
          </a:p>
          <a:p>
            <a:pPr marL="742950" lvl="1" indent="-285750">
              <a:buFont typeface="Arial" panose="020B0604020202020204" pitchFamily="34" charset="0"/>
              <a:buChar char="•"/>
            </a:pPr>
            <a:endParaRPr lang="en-GB" dirty="0">
              <a:solidFill>
                <a:srgbClr val="183E5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3B5DEB3-9D17-53C2-ED3F-74DFB642BD9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65014" y="2391669"/>
            <a:ext cx="2074657" cy="2074657"/>
          </a:xfrm>
          <a:prstGeom prst="rect">
            <a:avLst/>
          </a:prstGeom>
        </p:spPr>
      </p:pic>
    </p:spTree>
    <p:extLst>
      <p:ext uri="{BB962C8B-B14F-4D97-AF65-F5344CB8AC3E}">
        <p14:creationId xmlns:p14="http://schemas.microsoft.com/office/powerpoint/2010/main" val="1817625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8288045" cy="584775"/>
          </a:xfrm>
        </p:spPr>
        <p:txBody>
          <a:bodyPr/>
          <a:lstStyle/>
          <a:p>
            <a:r>
              <a:rPr lang="en-GB" sz="4000" dirty="0"/>
              <a:t>Function Clarity – Documentation</a:t>
            </a:r>
          </a:p>
        </p:txBody>
      </p:sp>
      <p:sp>
        <p:nvSpPr>
          <p:cNvPr id="4" name="TextBox 3">
            <a:extLst>
              <a:ext uri="{FF2B5EF4-FFF2-40B4-BE49-F238E27FC236}">
                <a16:creationId xmlns:a16="http://schemas.microsoft.com/office/drawing/2014/main" id="{95F43EC7-4061-7754-1A3D-2163610CF274}"/>
              </a:ext>
            </a:extLst>
          </p:cNvPr>
          <p:cNvSpPr txBox="1"/>
          <p:nvPr/>
        </p:nvSpPr>
        <p:spPr>
          <a:xfrm>
            <a:off x="838200" y="1767005"/>
            <a:ext cx="7000783" cy="3323987"/>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Functions should contain another layer of documentation, the </a:t>
            </a:r>
            <a:r>
              <a:rPr lang="en-GB" sz="2400" b="1" dirty="0">
                <a:solidFill>
                  <a:srgbClr val="183E56"/>
                </a:solidFill>
                <a:latin typeface="Arial" panose="020B0604020202020204" pitchFamily="34" charset="0"/>
                <a:cs typeface="Arial" panose="020B0604020202020204" pitchFamily="34" charset="0"/>
              </a:rPr>
              <a:t>docstring. </a:t>
            </a:r>
            <a:r>
              <a:rPr lang="en-GB" sz="2400" dirty="0">
                <a:solidFill>
                  <a:srgbClr val="183E56"/>
                </a:solidFill>
                <a:latin typeface="Arial" panose="020B0604020202020204" pitchFamily="34" charset="0"/>
                <a:cs typeface="Arial" panose="020B0604020202020204" pitchFamily="34" charset="0"/>
              </a:rPr>
              <a:t>This tells the user:</a:t>
            </a:r>
          </a:p>
          <a:p>
            <a:pPr algn="l"/>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What the function does at a high level.</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Arguments it takes and their data types.</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What the function returns and its data type.</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Side effects raised if impure.</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Exceptions raised and why.</a:t>
            </a:r>
          </a:p>
          <a:p>
            <a:pPr algn="l"/>
            <a:endParaRPr lang="en-GB" dirty="0">
              <a:solidFill>
                <a:srgbClr val="183E5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FCCF16C-95C0-A790-40C5-13F40645A112}"/>
              </a:ext>
              <a:ext uri="{C183D7F6-B498-43B3-948B-1728B52AA6E4}">
                <adec:decorative xmlns:adec="http://schemas.microsoft.com/office/drawing/2017/decorative" val="1"/>
              </a:ext>
            </a:extLst>
          </p:cNvPr>
          <p:cNvPicPr>
            <a:picLocks noChangeAspect="1"/>
          </p:cNvPicPr>
          <p:nvPr/>
        </p:nvPicPr>
        <p:blipFill rotWithShape="1">
          <a:blip r:embed="rId3"/>
          <a:srcRect l="7154" r="6098"/>
          <a:stretch/>
        </p:blipFill>
        <p:spPr>
          <a:xfrm>
            <a:off x="8511769" y="2461515"/>
            <a:ext cx="2984074" cy="1934969"/>
          </a:xfrm>
          <a:prstGeom prst="rect">
            <a:avLst/>
          </a:prstGeom>
        </p:spPr>
      </p:pic>
    </p:spTree>
    <p:extLst>
      <p:ext uri="{BB962C8B-B14F-4D97-AF65-F5344CB8AC3E}">
        <p14:creationId xmlns:p14="http://schemas.microsoft.com/office/powerpoint/2010/main" val="162690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2783889" cy="584775"/>
          </a:xfrm>
        </p:spPr>
        <p:txBody>
          <a:bodyPr/>
          <a:lstStyle/>
          <a:p>
            <a:r>
              <a:rPr lang="en-GB" sz="4000" dirty="0"/>
              <a:t>Docstrings</a:t>
            </a:r>
          </a:p>
        </p:txBody>
      </p:sp>
      <p:sp>
        <p:nvSpPr>
          <p:cNvPr id="4" name="TextBox 3">
            <a:extLst>
              <a:ext uri="{FF2B5EF4-FFF2-40B4-BE49-F238E27FC236}">
                <a16:creationId xmlns:a16="http://schemas.microsoft.com/office/drawing/2014/main" id="{B66BD243-2CE7-53BF-F270-EE98A894FA73}"/>
              </a:ext>
            </a:extLst>
          </p:cNvPr>
          <p:cNvSpPr txBox="1"/>
          <p:nvPr/>
        </p:nvSpPr>
        <p:spPr>
          <a:xfrm>
            <a:off x="838200" y="1536174"/>
            <a:ext cx="7418033" cy="3785652"/>
          </a:xfrm>
          <a:prstGeom prst="rect">
            <a:avLst/>
          </a:prstGeom>
        </p:spPr>
        <p:txBody>
          <a:bodyPr vert="horz" wrap="square" lIns="0" tIns="45720" rIns="91440" bIns="45720" rtlCol="0" anchor="b" anchorCtr="0">
            <a:spAutoFit/>
          </a:bodyPr>
          <a:lstStyle/>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Whenever we use the help functionality on a function, the docstrings are what is returned!</a:t>
            </a:r>
          </a:p>
          <a:p>
            <a:pPr marL="285750" indent="-28575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In python we use three </a:t>
            </a:r>
            <a:r>
              <a:rPr lang="en-GB" sz="2400" b="1" dirty="0">
                <a:solidFill>
                  <a:srgbClr val="183E56"/>
                </a:solidFill>
                <a:latin typeface="Arial" panose="020B0604020202020204" pitchFamily="34" charset="0"/>
                <a:cs typeface="Arial" panose="020B0604020202020204" pitchFamily="34" charset="0"/>
              </a:rPr>
              <a:t>double quotes </a:t>
            </a:r>
            <a:r>
              <a:rPr lang="en-GB" sz="2400" dirty="0">
                <a:solidFill>
                  <a:srgbClr val="183E56"/>
                </a:solidFill>
                <a:latin typeface="Arial" panose="020B0604020202020204" pitchFamily="34" charset="0"/>
                <a:cs typeface="Arial" panose="020B0604020202020204" pitchFamily="34" charset="0"/>
              </a:rPr>
              <a:t>on the line after the function declaration to contain the docstring.</a:t>
            </a:r>
          </a:p>
          <a:p>
            <a:pPr algn="l"/>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In R, we use the package </a:t>
            </a:r>
            <a:r>
              <a:rPr lang="en-GB" sz="2400" b="1" dirty="0">
                <a:solidFill>
                  <a:srgbClr val="183E56"/>
                </a:solidFill>
                <a:latin typeface="Arial" panose="020B0604020202020204" pitchFamily="34" charset="0"/>
                <a:cs typeface="Arial" panose="020B0604020202020204" pitchFamily="34" charset="0"/>
              </a:rPr>
              <a:t>roxygen2</a:t>
            </a:r>
            <a:r>
              <a:rPr lang="en-GB" sz="2400" dirty="0">
                <a:solidFill>
                  <a:srgbClr val="183E56"/>
                </a:solidFill>
                <a:latin typeface="Arial" panose="020B0604020202020204" pitchFamily="34" charset="0"/>
                <a:cs typeface="Arial" panose="020B0604020202020204" pitchFamily="34" charset="0"/>
              </a:rPr>
              <a:t>, which allows us to create a multi-line comment which is processed into an R Documentation file.</a:t>
            </a:r>
          </a:p>
        </p:txBody>
      </p:sp>
      <p:pic>
        <p:nvPicPr>
          <p:cNvPr id="6" name="Picture 5">
            <a:extLst>
              <a:ext uri="{FF2B5EF4-FFF2-40B4-BE49-F238E27FC236}">
                <a16:creationId xmlns:a16="http://schemas.microsoft.com/office/drawing/2014/main" id="{5575C904-4395-ED6E-9914-B1A56C469F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93446" y="2348882"/>
            <a:ext cx="2000435" cy="2000435"/>
          </a:xfrm>
          <a:prstGeom prst="rect">
            <a:avLst/>
          </a:prstGeom>
        </p:spPr>
      </p:pic>
    </p:spTree>
    <p:extLst>
      <p:ext uri="{BB962C8B-B14F-4D97-AF65-F5344CB8AC3E}">
        <p14:creationId xmlns:p14="http://schemas.microsoft.com/office/powerpoint/2010/main" val="1437145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5846685" cy="584775"/>
          </a:xfrm>
        </p:spPr>
        <p:txBody>
          <a:bodyPr/>
          <a:lstStyle/>
          <a:p>
            <a:r>
              <a:rPr lang="en-GB" sz="4000" dirty="0"/>
              <a:t>Function Clarity – Logic</a:t>
            </a:r>
          </a:p>
        </p:txBody>
      </p:sp>
      <p:sp>
        <p:nvSpPr>
          <p:cNvPr id="2" name="TextBox 1">
            <a:extLst>
              <a:ext uri="{FF2B5EF4-FFF2-40B4-BE49-F238E27FC236}">
                <a16:creationId xmlns:a16="http://schemas.microsoft.com/office/drawing/2014/main" id="{D0A7158F-FDC7-6BAD-2430-6891CFEC75F5}"/>
              </a:ext>
            </a:extLst>
          </p:cNvPr>
          <p:cNvSpPr txBox="1"/>
          <p:nvPr/>
        </p:nvSpPr>
        <p:spPr>
          <a:xfrm>
            <a:off x="838200" y="1905503"/>
            <a:ext cx="6894250" cy="3046988"/>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There is a balance at play between:</a:t>
            </a:r>
          </a:p>
          <a:p>
            <a:pPr algn="l"/>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Overly descriptive code with redundant elements.</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Code simplified at the expense of readability.</a:t>
            </a:r>
          </a:p>
          <a:p>
            <a:pPr marL="285750" indent="-28575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algn="l"/>
            <a:r>
              <a:rPr lang="en-GB" sz="2400" dirty="0">
                <a:solidFill>
                  <a:srgbClr val="183E56"/>
                </a:solidFill>
                <a:latin typeface="Arial" panose="020B0604020202020204" pitchFamily="34" charset="0"/>
                <a:cs typeface="Arial" panose="020B0604020202020204" pitchFamily="34" charset="0"/>
              </a:rPr>
              <a:t>Ideally, we should write code that we can come back to after a long break and understand quickly. </a:t>
            </a:r>
          </a:p>
        </p:txBody>
      </p:sp>
      <p:pic>
        <p:nvPicPr>
          <p:cNvPr id="7" name="Picture 6">
            <a:extLst>
              <a:ext uri="{FF2B5EF4-FFF2-40B4-BE49-F238E27FC236}">
                <a16:creationId xmlns:a16="http://schemas.microsoft.com/office/drawing/2014/main" id="{7D7FC7E9-7CD0-D1CE-C4E0-E6B2ABEFE3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34400" y="2705937"/>
            <a:ext cx="3536272" cy="1446119"/>
          </a:xfrm>
          <a:prstGeom prst="rect">
            <a:avLst/>
          </a:prstGeom>
        </p:spPr>
      </p:pic>
    </p:spTree>
    <p:extLst>
      <p:ext uri="{BB962C8B-B14F-4D97-AF65-F5344CB8AC3E}">
        <p14:creationId xmlns:p14="http://schemas.microsoft.com/office/powerpoint/2010/main" val="1714544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8927237" cy="584775"/>
          </a:xfrm>
        </p:spPr>
        <p:txBody>
          <a:bodyPr/>
          <a:lstStyle/>
          <a:p>
            <a:r>
              <a:rPr lang="en-GB" sz="4000" dirty="0"/>
              <a:t>Function Clarity – Appropriate Tasks</a:t>
            </a:r>
          </a:p>
        </p:txBody>
      </p:sp>
      <p:sp>
        <p:nvSpPr>
          <p:cNvPr id="2" name="TextBox 1">
            <a:extLst>
              <a:ext uri="{FF2B5EF4-FFF2-40B4-BE49-F238E27FC236}">
                <a16:creationId xmlns:a16="http://schemas.microsoft.com/office/drawing/2014/main" id="{D0A7158F-FDC7-6BAD-2430-6891CFEC75F5}"/>
              </a:ext>
            </a:extLst>
          </p:cNvPr>
          <p:cNvSpPr txBox="1"/>
          <p:nvPr/>
        </p:nvSpPr>
        <p:spPr>
          <a:xfrm>
            <a:off x="838200" y="2090169"/>
            <a:ext cx="6974150" cy="2677656"/>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Breaking down larger functions into smaller ones assists with: </a:t>
            </a:r>
          </a:p>
          <a:p>
            <a:pPr algn="l"/>
            <a:endParaRPr lang="en-GB" sz="2400"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Clarity</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Modularisation</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Easier Unit Testing</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Component functions can be generalised.</a:t>
            </a:r>
          </a:p>
        </p:txBody>
      </p:sp>
      <p:pic>
        <p:nvPicPr>
          <p:cNvPr id="4" name="Picture 3">
            <a:extLst>
              <a:ext uri="{FF2B5EF4-FFF2-40B4-BE49-F238E27FC236}">
                <a16:creationId xmlns:a16="http://schemas.microsoft.com/office/drawing/2014/main" id="{87115D36-6CF5-9FD0-A852-BF35FAC42D69}"/>
              </a:ext>
              <a:ext uri="{C183D7F6-B498-43B3-948B-1728B52AA6E4}">
                <adec:decorative xmlns:adec="http://schemas.microsoft.com/office/drawing/2017/decorative" val="1"/>
              </a:ext>
            </a:extLst>
          </p:cNvPr>
          <p:cNvPicPr>
            <a:picLocks noChangeAspect="1"/>
          </p:cNvPicPr>
          <p:nvPr/>
        </p:nvPicPr>
        <p:blipFill rotWithShape="1">
          <a:blip r:embed="rId3"/>
          <a:srcRect l="7523" t="15331" r="4154" b="10460"/>
          <a:stretch/>
        </p:blipFill>
        <p:spPr>
          <a:xfrm>
            <a:off x="7981026" y="2541229"/>
            <a:ext cx="3758599" cy="1775535"/>
          </a:xfrm>
          <a:prstGeom prst="rect">
            <a:avLst/>
          </a:prstGeom>
        </p:spPr>
      </p:pic>
    </p:spTree>
    <p:extLst>
      <p:ext uri="{BB962C8B-B14F-4D97-AF65-F5344CB8AC3E}">
        <p14:creationId xmlns:p14="http://schemas.microsoft.com/office/powerpoint/2010/main" val="201214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5145350" cy="584775"/>
          </a:xfrm>
        </p:spPr>
        <p:txBody>
          <a:bodyPr/>
          <a:lstStyle/>
          <a:p>
            <a:r>
              <a:rPr lang="en-GB" sz="4000" dirty="0"/>
              <a:t>Parameter Validation </a:t>
            </a:r>
          </a:p>
        </p:txBody>
      </p:sp>
      <p:sp>
        <p:nvSpPr>
          <p:cNvPr id="2" name="TextBox 1">
            <a:extLst>
              <a:ext uri="{FF2B5EF4-FFF2-40B4-BE49-F238E27FC236}">
                <a16:creationId xmlns:a16="http://schemas.microsoft.com/office/drawing/2014/main" id="{A4D8277A-796C-4A9E-0B42-8C1A38829DBB}"/>
              </a:ext>
            </a:extLst>
          </p:cNvPr>
          <p:cNvSpPr txBox="1"/>
          <p:nvPr/>
        </p:nvSpPr>
        <p:spPr>
          <a:xfrm>
            <a:off x="838200" y="1905505"/>
            <a:ext cx="7045171" cy="3046988"/>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Helps alleviate incompatible inputs being passed, checks:</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The data type and range of the input.</a:t>
            </a:r>
          </a:p>
          <a:p>
            <a:pPr algn="l"/>
            <a:endParaRPr lang="en-GB" sz="2400" dirty="0">
              <a:solidFill>
                <a:srgbClr val="183E56"/>
              </a:solidFill>
              <a:latin typeface="Arial" panose="020B0604020202020204" pitchFamily="34" charset="0"/>
              <a:cs typeface="Arial" panose="020B0604020202020204" pitchFamily="34" charset="0"/>
            </a:endParaRPr>
          </a:p>
          <a:p>
            <a:pPr algn="l"/>
            <a:r>
              <a:rPr lang="en-GB" sz="2400" dirty="0">
                <a:solidFill>
                  <a:srgbClr val="183E56"/>
                </a:solidFill>
                <a:latin typeface="Arial" panose="020B0604020202020204" pitchFamily="34" charset="0"/>
                <a:cs typeface="Arial" panose="020B0604020202020204" pitchFamily="34" charset="0"/>
              </a:rPr>
              <a:t>Check with </a:t>
            </a:r>
            <a:r>
              <a:rPr lang="en-GB" sz="2400" b="1" dirty="0">
                <a:solidFill>
                  <a:srgbClr val="183E56"/>
                </a:solidFill>
                <a:latin typeface="Arial" panose="020B0604020202020204" pitchFamily="34" charset="0"/>
                <a:cs typeface="Arial" panose="020B0604020202020204" pitchFamily="34" charset="0"/>
              </a:rPr>
              <a:t>control flow </a:t>
            </a:r>
            <a:r>
              <a:rPr lang="en-GB" sz="2400" dirty="0">
                <a:solidFill>
                  <a:srgbClr val="183E56"/>
                </a:solidFill>
                <a:latin typeface="Arial" panose="020B0604020202020204" pitchFamily="34" charset="0"/>
                <a:cs typeface="Arial" panose="020B0604020202020204" pitchFamily="34" charset="0"/>
              </a:rPr>
              <a:t>and raise </a:t>
            </a:r>
            <a:r>
              <a:rPr lang="en-GB" sz="2400" b="1" dirty="0">
                <a:solidFill>
                  <a:srgbClr val="183E56"/>
                </a:solidFill>
                <a:latin typeface="Arial" panose="020B0604020202020204" pitchFamily="34" charset="0"/>
                <a:cs typeface="Arial" panose="020B0604020202020204" pitchFamily="34" charset="0"/>
              </a:rPr>
              <a:t>exceptions</a:t>
            </a:r>
            <a:r>
              <a:rPr lang="en-GB" sz="2400" dirty="0">
                <a:solidFill>
                  <a:srgbClr val="183E56"/>
                </a:solidFill>
                <a:latin typeface="Arial" panose="020B0604020202020204" pitchFamily="34" charset="0"/>
                <a:cs typeface="Arial" panose="020B0604020202020204" pitchFamily="34" charset="0"/>
              </a:rPr>
              <a:t> for invalid parameters:</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Writing our own errors for the function</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Should be informative, assist with debugging.</a:t>
            </a:r>
          </a:p>
        </p:txBody>
      </p:sp>
      <p:pic>
        <p:nvPicPr>
          <p:cNvPr id="4" name="Picture 3">
            <a:extLst>
              <a:ext uri="{FF2B5EF4-FFF2-40B4-BE49-F238E27FC236}">
                <a16:creationId xmlns:a16="http://schemas.microsoft.com/office/drawing/2014/main" id="{C9E2585F-ACA8-16E6-3C53-158C3DD2772F}"/>
              </a:ext>
              <a:ext uri="{C183D7F6-B498-43B3-948B-1728B52AA6E4}">
                <adec:decorative xmlns:adec="http://schemas.microsoft.com/office/drawing/2017/decorative" val="1"/>
              </a:ext>
            </a:extLst>
          </p:cNvPr>
          <p:cNvPicPr>
            <a:picLocks noChangeAspect="1"/>
          </p:cNvPicPr>
          <p:nvPr/>
        </p:nvPicPr>
        <p:blipFill rotWithShape="1">
          <a:blip r:embed="rId2"/>
          <a:srcRect l="6293" r="3033"/>
          <a:stretch/>
        </p:blipFill>
        <p:spPr>
          <a:xfrm>
            <a:off x="8108072" y="2486139"/>
            <a:ext cx="3245728" cy="1885721"/>
          </a:xfrm>
          <a:prstGeom prst="rect">
            <a:avLst/>
          </a:prstGeom>
        </p:spPr>
      </p:pic>
    </p:spTree>
    <p:extLst>
      <p:ext uri="{BB962C8B-B14F-4D97-AF65-F5344CB8AC3E}">
        <p14:creationId xmlns:p14="http://schemas.microsoft.com/office/powerpoint/2010/main" val="117571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6AF534-D68E-4093-87A5-F4DD4B0A17C3}"/>
              </a:ext>
            </a:extLst>
          </p:cNvPr>
          <p:cNvSpPr>
            <a:spLocks noGrp="1"/>
          </p:cNvSpPr>
          <p:nvPr>
            <p:ph type="title"/>
          </p:nvPr>
        </p:nvSpPr>
        <p:spPr/>
        <p:txBody>
          <a:bodyPr/>
          <a:lstStyle/>
          <a:p>
            <a:r>
              <a:rPr lang="en-GB" dirty="0"/>
              <a:t>Unit Tests</a:t>
            </a:r>
          </a:p>
        </p:txBody>
      </p:sp>
      <p:pic>
        <p:nvPicPr>
          <p:cNvPr id="1026" name="Picture 2" descr="pyramid of different test types, with unit tests at the bottom then integration tests, then end to end tests">
            <a:extLst>
              <a:ext uri="{FF2B5EF4-FFF2-40B4-BE49-F238E27FC236}">
                <a16:creationId xmlns:a16="http://schemas.microsoft.com/office/drawing/2014/main" id="{8DA0BEC2-23B1-7268-698D-D16C91290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118" y="1168425"/>
            <a:ext cx="4941763" cy="466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163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B216A-FD9C-6EE7-BAD1-D1461585D208}"/>
              </a:ext>
            </a:extLst>
          </p:cNvPr>
          <p:cNvSpPr>
            <a:spLocks noGrp="1"/>
          </p:cNvSpPr>
          <p:nvPr>
            <p:ph type="title"/>
          </p:nvPr>
        </p:nvSpPr>
        <p:spPr>
          <a:xfrm>
            <a:off x="838200" y="642127"/>
            <a:ext cx="2854911" cy="584775"/>
          </a:xfrm>
        </p:spPr>
        <p:txBody>
          <a:bodyPr/>
          <a:lstStyle/>
          <a:p>
            <a:r>
              <a:rPr lang="en-GB" sz="4000" dirty="0"/>
              <a:t>Questions?</a:t>
            </a:r>
          </a:p>
        </p:txBody>
      </p:sp>
      <p:pic>
        <p:nvPicPr>
          <p:cNvPr id="6" name="Content Placeholder 5" descr="Quizzical burrowing owl looking forward">
            <a:extLst>
              <a:ext uri="{FF2B5EF4-FFF2-40B4-BE49-F238E27FC236}">
                <a16:creationId xmlns:a16="http://schemas.microsoft.com/office/drawing/2014/main" id="{49C5F34D-9BD9-FB97-A6F3-69CEE487CF94}"/>
              </a:ext>
            </a:extLst>
          </p:cNvPr>
          <p:cNvPicPr>
            <a:picLocks noGrp="1" noChangeAspect="1"/>
          </p:cNvPicPr>
          <p:nvPr>
            <p:ph idx="1"/>
          </p:nvPr>
        </p:nvPicPr>
        <p:blipFill>
          <a:blip r:embed="rId2"/>
          <a:stretch>
            <a:fillRect/>
          </a:stretch>
        </p:blipFill>
        <p:spPr>
          <a:xfrm>
            <a:off x="3502689" y="1627104"/>
            <a:ext cx="5186621" cy="3603791"/>
          </a:xfrm>
        </p:spPr>
      </p:pic>
    </p:spTree>
    <p:extLst>
      <p:ext uri="{BB962C8B-B14F-4D97-AF65-F5344CB8AC3E}">
        <p14:creationId xmlns:p14="http://schemas.microsoft.com/office/powerpoint/2010/main" val="274118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43522-F499-3206-C09D-9E46A6451F1B}"/>
              </a:ext>
            </a:extLst>
          </p:cNvPr>
          <p:cNvSpPr>
            <a:spLocks noGrp="1"/>
          </p:cNvSpPr>
          <p:nvPr>
            <p:ph type="title"/>
          </p:nvPr>
        </p:nvSpPr>
        <p:spPr>
          <a:xfrm>
            <a:off x="838200" y="642127"/>
            <a:ext cx="5615866" cy="1169551"/>
          </a:xfrm>
        </p:spPr>
        <p:txBody>
          <a:bodyPr/>
          <a:lstStyle/>
          <a:p>
            <a:r>
              <a:rPr lang="en-GB" sz="4000" dirty="0">
                <a:cs typeface="Arial"/>
              </a:rPr>
              <a:t>Defining Unit Testing</a:t>
            </a:r>
            <a:endParaRPr lang="en-GB" sz="4000" dirty="0"/>
          </a:p>
        </p:txBody>
      </p:sp>
      <p:sp>
        <p:nvSpPr>
          <p:cNvPr id="4" name="Content Placeholder 3">
            <a:extLst>
              <a:ext uri="{FF2B5EF4-FFF2-40B4-BE49-F238E27FC236}">
                <a16:creationId xmlns:a16="http://schemas.microsoft.com/office/drawing/2014/main" id="{164246A7-1C83-49DF-4C38-986724955775}"/>
              </a:ext>
            </a:extLst>
          </p:cNvPr>
          <p:cNvSpPr>
            <a:spLocks noGrp="1"/>
          </p:cNvSpPr>
          <p:nvPr>
            <p:ph idx="1"/>
          </p:nvPr>
        </p:nvSpPr>
        <p:spPr>
          <a:xfrm>
            <a:off x="838200" y="1696698"/>
            <a:ext cx="10515600" cy="3199017"/>
          </a:xfrm>
        </p:spPr>
        <p:txBody>
          <a:bodyPr/>
          <a:lstStyle/>
          <a:p>
            <a:pPr marL="0" indent="0" algn="ctr">
              <a:buNone/>
            </a:pPr>
            <a:r>
              <a:rPr lang="en-GB" b="1" dirty="0"/>
              <a:t>UNIT + TESTING </a:t>
            </a:r>
          </a:p>
          <a:p>
            <a:pPr marL="0" indent="0" algn="ctr">
              <a:buNone/>
            </a:pPr>
            <a:endParaRPr lang="en-GB" dirty="0"/>
          </a:p>
          <a:p>
            <a:r>
              <a:rPr lang="en-GB" sz="2800" dirty="0"/>
              <a:t>Unit – small, isolated piece of code </a:t>
            </a:r>
            <a:r>
              <a:rPr lang="en-GB" sz="2400" dirty="0"/>
              <a:t>(function, method, class etc)</a:t>
            </a:r>
          </a:p>
          <a:p>
            <a:endParaRPr lang="en-GB" sz="2800" dirty="0"/>
          </a:p>
          <a:p>
            <a:r>
              <a:rPr lang="en-GB" sz="2800" dirty="0"/>
              <a:t>Testing – running code and validate the output works as expected.</a:t>
            </a:r>
          </a:p>
        </p:txBody>
      </p:sp>
    </p:spTree>
    <p:extLst>
      <p:ext uri="{BB962C8B-B14F-4D97-AF65-F5344CB8AC3E}">
        <p14:creationId xmlns:p14="http://schemas.microsoft.com/office/powerpoint/2010/main" val="167823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0E3F1-81AA-FC81-058F-7192465EF2E4}"/>
              </a:ext>
            </a:extLst>
          </p:cNvPr>
          <p:cNvSpPr>
            <a:spLocks noGrp="1"/>
          </p:cNvSpPr>
          <p:nvPr>
            <p:ph type="title"/>
          </p:nvPr>
        </p:nvSpPr>
        <p:spPr>
          <a:xfrm>
            <a:off x="838200" y="624372"/>
            <a:ext cx="5109839" cy="584775"/>
          </a:xfrm>
        </p:spPr>
        <p:txBody>
          <a:bodyPr/>
          <a:lstStyle/>
          <a:p>
            <a:r>
              <a:rPr lang="en-GB" sz="4000" dirty="0">
                <a:cs typeface="Arial"/>
              </a:rPr>
              <a:t>What is Unit Testing</a:t>
            </a:r>
            <a:endParaRPr lang="en-GB" sz="4000" dirty="0"/>
          </a:p>
        </p:txBody>
      </p:sp>
      <p:sp>
        <p:nvSpPr>
          <p:cNvPr id="4" name="Content Placeholder 3">
            <a:extLst>
              <a:ext uri="{FF2B5EF4-FFF2-40B4-BE49-F238E27FC236}">
                <a16:creationId xmlns:a16="http://schemas.microsoft.com/office/drawing/2014/main" id="{26FC33E9-1E2D-A84A-AA91-E9BFD6E99C40}"/>
              </a:ext>
            </a:extLst>
          </p:cNvPr>
          <p:cNvSpPr>
            <a:spLocks noGrp="1"/>
          </p:cNvSpPr>
          <p:nvPr>
            <p:ph idx="1"/>
          </p:nvPr>
        </p:nvSpPr>
        <p:spPr>
          <a:xfrm>
            <a:off x="838200" y="1967542"/>
            <a:ext cx="7719874" cy="2652073"/>
          </a:xfrm>
        </p:spPr>
        <p:txBody>
          <a:bodyPr/>
          <a:lstStyle/>
          <a:p>
            <a:r>
              <a:rPr lang="en-GB" sz="2800" dirty="0"/>
              <a:t>Testing an individual </a:t>
            </a:r>
            <a:r>
              <a:rPr lang="en-GB" sz="2800" b="1" dirty="0"/>
              <a:t>unit</a:t>
            </a:r>
            <a:r>
              <a:rPr lang="en-GB" sz="2800" dirty="0"/>
              <a:t> of code.</a:t>
            </a:r>
          </a:p>
          <a:p>
            <a:pPr marL="0" indent="0">
              <a:buNone/>
            </a:pPr>
            <a:endParaRPr lang="en-GB" sz="2800" dirty="0"/>
          </a:p>
          <a:p>
            <a:r>
              <a:rPr lang="en-GB" sz="2800" dirty="0"/>
              <a:t>Running the unit and checking its output</a:t>
            </a:r>
          </a:p>
          <a:p>
            <a:pPr marL="0" indent="0">
              <a:buNone/>
            </a:pPr>
            <a:r>
              <a:rPr lang="en-GB" sz="2800" dirty="0"/>
              <a:t> </a:t>
            </a:r>
          </a:p>
          <a:p>
            <a:r>
              <a:rPr lang="en-GB" sz="2800" dirty="0"/>
              <a:t>Confirming the unit operates as intended</a:t>
            </a:r>
          </a:p>
        </p:txBody>
      </p:sp>
      <p:pic>
        <p:nvPicPr>
          <p:cNvPr id="7" name="Picture 6">
            <a:extLst>
              <a:ext uri="{FF2B5EF4-FFF2-40B4-BE49-F238E27FC236}">
                <a16:creationId xmlns:a16="http://schemas.microsoft.com/office/drawing/2014/main" id="{38214FD5-66F5-A3BB-1657-0F7B9B1F9F66}"/>
              </a:ext>
              <a:ext uri="{C183D7F6-B498-43B3-948B-1728B52AA6E4}">
                <adec:decorative xmlns:adec="http://schemas.microsoft.com/office/drawing/2017/decorative" val="1"/>
              </a:ext>
            </a:extLst>
          </p:cNvPr>
          <p:cNvPicPr>
            <a:picLocks noChangeAspect="1"/>
          </p:cNvPicPr>
          <p:nvPr/>
        </p:nvPicPr>
        <p:blipFill rotWithShape="1">
          <a:blip r:embed="rId2"/>
          <a:srcRect l="15754" t="5595" r="23293" b="9643"/>
          <a:stretch/>
        </p:blipFill>
        <p:spPr>
          <a:xfrm>
            <a:off x="8930936" y="2028162"/>
            <a:ext cx="1819923" cy="2530831"/>
          </a:xfrm>
          <a:prstGeom prst="rect">
            <a:avLst/>
          </a:prstGeom>
        </p:spPr>
      </p:pic>
    </p:spTree>
    <p:extLst>
      <p:ext uri="{BB962C8B-B14F-4D97-AF65-F5344CB8AC3E}">
        <p14:creationId xmlns:p14="http://schemas.microsoft.com/office/powerpoint/2010/main" val="106075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845860-8B19-6D11-ED2A-6741944279EC}"/>
              </a:ext>
            </a:extLst>
          </p:cNvPr>
          <p:cNvSpPr>
            <a:spLocks noGrp="1"/>
          </p:cNvSpPr>
          <p:nvPr>
            <p:ph type="title"/>
          </p:nvPr>
        </p:nvSpPr>
        <p:spPr>
          <a:xfrm>
            <a:off x="838200" y="642127"/>
            <a:ext cx="3440837" cy="584775"/>
          </a:xfrm>
        </p:spPr>
        <p:txBody>
          <a:bodyPr/>
          <a:lstStyle/>
          <a:p>
            <a:r>
              <a:rPr lang="en-GB" sz="4000" dirty="0"/>
              <a:t>Why Unit test</a:t>
            </a:r>
          </a:p>
        </p:txBody>
      </p:sp>
      <p:sp>
        <p:nvSpPr>
          <p:cNvPr id="4" name="Content Placeholder 3">
            <a:extLst>
              <a:ext uri="{FF2B5EF4-FFF2-40B4-BE49-F238E27FC236}">
                <a16:creationId xmlns:a16="http://schemas.microsoft.com/office/drawing/2014/main" id="{01D7A51F-AF92-4E6D-E20A-C599B8515AE3}"/>
              </a:ext>
            </a:extLst>
          </p:cNvPr>
          <p:cNvSpPr>
            <a:spLocks noGrp="1"/>
          </p:cNvSpPr>
          <p:nvPr>
            <p:ph idx="1"/>
          </p:nvPr>
        </p:nvSpPr>
        <p:spPr>
          <a:xfrm>
            <a:off x="838200" y="1664638"/>
            <a:ext cx="3798558" cy="1513428"/>
          </a:xfrm>
        </p:spPr>
        <p:txBody>
          <a:bodyPr/>
          <a:lstStyle/>
          <a:p>
            <a:r>
              <a:rPr lang="en-GB" sz="2800" dirty="0"/>
              <a:t>Ensure Code Quality</a:t>
            </a:r>
          </a:p>
          <a:p>
            <a:r>
              <a:rPr lang="en-GB" sz="2800" dirty="0"/>
              <a:t>Detect Bugs Early</a:t>
            </a:r>
          </a:p>
          <a:p>
            <a:r>
              <a:rPr lang="en-GB" sz="2800" dirty="0"/>
              <a:t>Facilitate Refactoring</a:t>
            </a:r>
          </a:p>
        </p:txBody>
      </p:sp>
      <p:pic>
        <p:nvPicPr>
          <p:cNvPr id="5" name="Picture 4">
            <a:extLst>
              <a:ext uri="{FF2B5EF4-FFF2-40B4-BE49-F238E27FC236}">
                <a16:creationId xmlns:a16="http://schemas.microsoft.com/office/drawing/2014/main" id="{F63AF9A8-A07C-3F6E-99BD-86ACF97FF4B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157237" y="2806929"/>
            <a:ext cx="3895027" cy="1244142"/>
          </a:xfrm>
          <a:prstGeom prst="rect">
            <a:avLst/>
          </a:prstGeom>
        </p:spPr>
      </p:pic>
      <p:sp>
        <p:nvSpPr>
          <p:cNvPr id="6" name="Content Placeholder 3">
            <a:extLst>
              <a:ext uri="{FF2B5EF4-FFF2-40B4-BE49-F238E27FC236}">
                <a16:creationId xmlns:a16="http://schemas.microsoft.com/office/drawing/2014/main" id="{B0786ECF-EDC4-056A-F3BE-D4684370A05D}"/>
              </a:ext>
            </a:extLst>
          </p:cNvPr>
          <p:cNvSpPr txBox="1">
            <a:spLocks/>
          </p:cNvSpPr>
          <p:nvPr/>
        </p:nvSpPr>
        <p:spPr>
          <a:xfrm>
            <a:off x="8004698" y="4355236"/>
            <a:ext cx="4042300" cy="1513428"/>
          </a:xfrm>
          <a:prstGeom prst="rect">
            <a:avLst/>
          </a:prstGeom>
        </p:spPr>
        <p:txBody>
          <a:bodyPr vert="horz" wrap="square" lIns="0" tIns="0" rIns="0" bIns="0" rtlCol="0" anchor="t" anchorCtr="0">
            <a:spAutoFit/>
          </a:bodyPr>
          <a:lstStyle>
            <a:lvl1pPr marL="252000" indent="-252000" algn="l" defTabSz="914400" rtl="0" eaLnBrk="1" latinLnBrk="0" hangingPunct="1">
              <a:lnSpc>
                <a:spcPct val="110000"/>
              </a:lnSpc>
              <a:spcBef>
                <a:spcPts val="0"/>
              </a:spcBef>
              <a:spcAft>
                <a:spcPts val="500"/>
              </a:spcAft>
              <a:buFont typeface="Arial" panose="020B0604020202020204" pitchFamily="34" charset="0"/>
              <a:buChar char="•"/>
              <a:defRPr sz="3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chemeClr val="tx1"/>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chemeClr val="tx1"/>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chemeClr val="tx1"/>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Improve Maintainability</a:t>
            </a:r>
          </a:p>
          <a:p>
            <a:r>
              <a:rPr lang="en-GB" sz="2800" dirty="0"/>
              <a:t>Enhance Collaboration</a:t>
            </a:r>
          </a:p>
          <a:p>
            <a:r>
              <a:rPr lang="en-GB" sz="2800" dirty="0"/>
              <a:t>Increase Confidence</a:t>
            </a:r>
          </a:p>
        </p:txBody>
      </p:sp>
    </p:spTree>
    <p:extLst>
      <p:ext uri="{BB962C8B-B14F-4D97-AF65-F5344CB8AC3E}">
        <p14:creationId xmlns:p14="http://schemas.microsoft.com/office/powerpoint/2010/main" val="64462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DDB5F-6CFA-07C9-1783-ECE49E481EC9}"/>
              </a:ext>
            </a:extLst>
          </p:cNvPr>
          <p:cNvSpPr>
            <a:spLocks noGrp="1"/>
          </p:cNvSpPr>
          <p:nvPr>
            <p:ph type="title"/>
          </p:nvPr>
        </p:nvSpPr>
        <p:spPr/>
        <p:txBody>
          <a:bodyPr/>
          <a:lstStyle/>
          <a:p>
            <a:r>
              <a:rPr lang="en-GB" dirty="0"/>
              <a:t>Unit Tests should</a:t>
            </a:r>
          </a:p>
        </p:txBody>
      </p:sp>
      <p:sp>
        <p:nvSpPr>
          <p:cNvPr id="4" name="Content Placeholder 3">
            <a:extLst>
              <a:ext uri="{FF2B5EF4-FFF2-40B4-BE49-F238E27FC236}">
                <a16:creationId xmlns:a16="http://schemas.microsoft.com/office/drawing/2014/main" id="{AFD653C9-B291-1FD5-D48E-7406934B1351}"/>
              </a:ext>
            </a:extLst>
          </p:cNvPr>
          <p:cNvSpPr>
            <a:spLocks noGrp="1"/>
          </p:cNvSpPr>
          <p:nvPr>
            <p:ph idx="1"/>
          </p:nvPr>
        </p:nvSpPr>
        <p:spPr>
          <a:xfrm>
            <a:off x="838200" y="1967542"/>
            <a:ext cx="5257800" cy="2922916"/>
          </a:xfrm>
        </p:spPr>
        <p:txBody>
          <a:bodyPr/>
          <a:lstStyle/>
          <a:p>
            <a:r>
              <a:rPr lang="en-GB" dirty="0"/>
              <a:t>Be small </a:t>
            </a:r>
          </a:p>
          <a:p>
            <a:r>
              <a:rPr lang="en-GB" dirty="0"/>
              <a:t>Be atomic</a:t>
            </a:r>
          </a:p>
          <a:p>
            <a:r>
              <a:rPr lang="en-GB" dirty="0"/>
              <a:t>Test a single functional unit </a:t>
            </a:r>
          </a:p>
          <a:p>
            <a:r>
              <a:rPr lang="en-GB" dirty="0"/>
              <a:t>Be isolated</a:t>
            </a:r>
          </a:p>
          <a:p>
            <a:r>
              <a:rPr lang="en-GB" dirty="0"/>
              <a:t>Return output Fast</a:t>
            </a:r>
          </a:p>
        </p:txBody>
      </p:sp>
      <p:pic>
        <p:nvPicPr>
          <p:cNvPr id="5" name="Picture 4">
            <a:extLst>
              <a:ext uri="{FF2B5EF4-FFF2-40B4-BE49-F238E27FC236}">
                <a16:creationId xmlns:a16="http://schemas.microsoft.com/office/drawing/2014/main" id="{ABEC6A9F-D555-5CBB-7F1D-908627C47FCC}"/>
              </a:ext>
              <a:ext uri="{C183D7F6-B498-43B3-948B-1728B52AA6E4}">
                <adec:decorative xmlns:adec="http://schemas.microsoft.com/office/drawing/2017/decorative" val="1"/>
              </a:ext>
            </a:extLst>
          </p:cNvPr>
          <p:cNvPicPr>
            <a:picLocks noChangeAspect="1"/>
          </p:cNvPicPr>
          <p:nvPr/>
        </p:nvPicPr>
        <p:blipFill rotWithShape="1">
          <a:blip r:embed="rId2"/>
          <a:srcRect l="11600" t="13463" r="12066" b="20518"/>
          <a:stretch/>
        </p:blipFill>
        <p:spPr>
          <a:xfrm>
            <a:off x="7678245" y="2101788"/>
            <a:ext cx="2841794" cy="2654423"/>
          </a:xfrm>
          <a:prstGeom prst="rect">
            <a:avLst/>
          </a:prstGeom>
        </p:spPr>
      </p:pic>
    </p:spTree>
    <p:extLst>
      <p:ext uri="{BB962C8B-B14F-4D97-AF65-F5344CB8AC3E}">
        <p14:creationId xmlns:p14="http://schemas.microsoft.com/office/powerpoint/2010/main" val="380226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6672309" cy="584775"/>
          </a:xfrm>
        </p:spPr>
        <p:txBody>
          <a:bodyPr/>
          <a:lstStyle/>
          <a:p>
            <a:r>
              <a:rPr lang="en-GB" sz="4000" dirty="0"/>
              <a:t>Writing Good Functions</a:t>
            </a:r>
          </a:p>
        </p:txBody>
      </p:sp>
      <p:sp>
        <p:nvSpPr>
          <p:cNvPr id="7" name="TextBox 6">
            <a:extLst>
              <a:ext uri="{FF2B5EF4-FFF2-40B4-BE49-F238E27FC236}">
                <a16:creationId xmlns:a16="http://schemas.microsoft.com/office/drawing/2014/main" id="{4FA45E32-7DF5-17EC-1BF3-6C54522E0243}"/>
              </a:ext>
            </a:extLst>
          </p:cNvPr>
          <p:cNvSpPr txBox="1"/>
          <p:nvPr/>
        </p:nvSpPr>
        <p:spPr>
          <a:xfrm>
            <a:off x="838200" y="1536174"/>
            <a:ext cx="7683631" cy="3785652"/>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In general, functions should:</a:t>
            </a:r>
          </a:p>
          <a:p>
            <a:pPr algn="l"/>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Split up tasks in our code – prevents repetition of code, ensures reproducibility.</a:t>
            </a:r>
          </a:p>
          <a:p>
            <a:pPr algn="l"/>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Not be too small or specific – Single line operations are not worth it.</a:t>
            </a:r>
          </a:p>
          <a:p>
            <a:pPr algn="l"/>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Not contain entire programs – Difficult to maintain and generalise.</a:t>
            </a:r>
          </a:p>
        </p:txBody>
      </p:sp>
      <p:pic>
        <p:nvPicPr>
          <p:cNvPr id="8" name="Picture 7" descr="A function with a funnel for inputs x and funnel for outputs y = f(x).">
            <a:extLst>
              <a:ext uri="{FF2B5EF4-FFF2-40B4-BE49-F238E27FC236}">
                <a16:creationId xmlns:a16="http://schemas.microsoft.com/office/drawing/2014/main" id="{6D61DA55-A0D5-DC5B-F096-E5CD6FCEF0FF}"/>
              </a:ext>
            </a:extLst>
          </p:cNvPr>
          <p:cNvPicPr>
            <a:picLocks noChangeAspect="1"/>
          </p:cNvPicPr>
          <p:nvPr/>
        </p:nvPicPr>
        <p:blipFill rotWithShape="1">
          <a:blip r:embed="rId3"/>
          <a:srcRect l="24191" r="22997"/>
          <a:stretch/>
        </p:blipFill>
        <p:spPr>
          <a:xfrm>
            <a:off x="8807852" y="2016438"/>
            <a:ext cx="2652480" cy="2825124"/>
          </a:xfrm>
          <a:prstGeom prst="rect">
            <a:avLst/>
          </a:prstGeom>
        </p:spPr>
      </p:pic>
    </p:spTree>
    <p:extLst>
      <p:ext uri="{BB962C8B-B14F-4D97-AF65-F5344CB8AC3E}">
        <p14:creationId xmlns:p14="http://schemas.microsoft.com/office/powerpoint/2010/main" val="89242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5891074" cy="584775"/>
          </a:xfrm>
        </p:spPr>
        <p:txBody>
          <a:bodyPr/>
          <a:lstStyle/>
          <a:p>
            <a:r>
              <a:rPr lang="en-GB" sz="4000" dirty="0"/>
              <a:t>Deterministic Functions</a:t>
            </a:r>
          </a:p>
        </p:txBody>
      </p:sp>
      <p:sp>
        <p:nvSpPr>
          <p:cNvPr id="7" name="TextBox 6">
            <a:extLst>
              <a:ext uri="{FF2B5EF4-FFF2-40B4-BE49-F238E27FC236}">
                <a16:creationId xmlns:a16="http://schemas.microsoft.com/office/drawing/2014/main" id="{9D649494-DEBC-7FF3-4B30-36A5968A0A4A}"/>
              </a:ext>
            </a:extLst>
          </p:cNvPr>
          <p:cNvSpPr txBox="1"/>
          <p:nvPr/>
        </p:nvSpPr>
        <p:spPr>
          <a:xfrm>
            <a:off x="838200" y="1659285"/>
            <a:ext cx="6423734" cy="3539430"/>
          </a:xfrm>
          <a:prstGeom prst="rect">
            <a:avLst/>
          </a:prstGeom>
        </p:spPr>
        <p:txBody>
          <a:bodyPr vert="horz" wrap="square" lIns="0" tIns="45720" rIns="91440" bIns="45720" rtlCol="0" anchor="b" anchorCtr="0">
            <a:spAutoFit/>
          </a:bodyPr>
          <a:lstStyle/>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For a given input there is a fixed output. </a:t>
            </a:r>
          </a:p>
          <a:p>
            <a:pPr marL="285750" indent="-28575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algn="l"/>
            <a:r>
              <a:rPr lang="en-GB" sz="2400" dirty="0">
                <a:solidFill>
                  <a:srgbClr val="183E56"/>
                </a:solidFill>
                <a:latin typeface="Arial" panose="020B0604020202020204" pitchFamily="34" charset="0"/>
                <a:cs typeface="Arial" panose="020B0604020202020204" pitchFamily="34" charset="0"/>
              </a:rPr>
              <a:t>Think of the mathematical function, for input X, output y and function f, we have the following:</a:t>
            </a:r>
          </a:p>
          <a:p>
            <a:pPr algn="l"/>
            <a:endParaRPr lang="en-GB" sz="2400" dirty="0">
              <a:solidFill>
                <a:srgbClr val="183E56"/>
              </a:solidFill>
              <a:latin typeface="Arial" panose="020B0604020202020204" pitchFamily="34" charset="0"/>
              <a:cs typeface="Arial" panose="020B0604020202020204" pitchFamily="34" charset="0"/>
            </a:endParaRPr>
          </a:p>
          <a:p>
            <a:pPr algn="l"/>
            <a:r>
              <a:rPr lang="en-GB" sz="2400" dirty="0">
                <a:solidFill>
                  <a:srgbClr val="183E56"/>
                </a:solidFill>
                <a:latin typeface="Arial" panose="020B0604020202020204" pitchFamily="34" charset="0"/>
                <a:cs typeface="Arial" panose="020B0604020202020204" pitchFamily="34" charset="0"/>
              </a:rPr>
              <a:t>			   </a:t>
            </a:r>
            <a:r>
              <a:rPr lang="en-GB" sz="3200" b="1" dirty="0">
                <a:solidFill>
                  <a:srgbClr val="183E56"/>
                </a:solidFill>
                <a:latin typeface="Arial" panose="020B0604020202020204" pitchFamily="34" charset="0"/>
                <a:cs typeface="Arial" panose="020B0604020202020204" pitchFamily="34" charset="0"/>
              </a:rPr>
              <a:t>f(X) = y</a:t>
            </a:r>
          </a:p>
          <a:p>
            <a:pPr algn="l"/>
            <a:endParaRPr lang="en-GB" sz="2400" b="1"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For the input provided, we should be able to </a:t>
            </a:r>
            <a:r>
              <a:rPr lang="en-GB" sz="2400" b="1" dirty="0">
                <a:solidFill>
                  <a:srgbClr val="183E56"/>
                </a:solidFill>
                <a:latin typeface="Arial" panose="020B0604020202020204" pitchFamily="34" charset="0"/>
                <a:cs typeface="Arial" panose="020B0604020202020204" pitchFamily="34" charset="0"/>
              </a:rPr>
              <a:t>expect</a:t>
            </a:r>
            <a:r>
              <a:rPr lang="en-GB" sz="2400" dirty="0">
                <a:solidFill>
                  <a:srgbClr val="183E56"/>
                </a:solidFill>
                <a:latin typeface="Arial" panose="020B0604020202020204" pitchFamily="34" charset="0"/>
                <a:cs typeface="Arial" panose="020B0604020202020204" pitchFamily="34" charset="0"/>
              </a:rPr>
              <a:t> the output.</a:t>
            </a:r>
          </a:p>
        </p:txBody>
      </p:sp>
      <p:pic>
        <p:nvPicPr>
          <p:cNvPr id="8" name="Picture 7" descr="Deterministic function mapping X to Y, whereas non-deterministic maps X to three possible Y's.">
            <a:extLst>
              <a:ext uri="{FF2B5EF4-FFF2-40B4-BE49-F238E27FC236}">
                <a16:creationId xmlns:a16="http://schemas.microsoft.com/office/drawing/2014/main" id="{C1017460-8B01-26C5-6C4E-7EA9E4E0F0B4}"/>
              </a:ext>
            </a:extLst>
          </p:cNvPr>
          <p:cNvPicPr>
            <a:picLocks noChangeAspect="1"/>
          </p:cNvPicPr>
          <p:nvPr/>
        </p:nvPicPr>
        <p:blipFill>
          <a:blip r:embed="rId3"/>
          <a:stretch>
            <a:fillRect/>
          </a:stretch>
        </p:blipFill>
        <p:spPr>
          <a:xfrm>
            <a:off x="8200534" y="2212664"/>
            <a:ext cx="3544378" cy="2432672"/>
          </a:xfrm>
          <a:prstGeom prst="rect">
            <a:avLst/>
          </a:prstGeom>
        </p:spPr>
      </p:pic>
    </p:spTree>
    <p:extLst>
      <p:ext uri="{BB962C8B-B14F-4D97-AF65-F5344CB8AC3E}">
        <p14:creationId xmlns:p14="http://schemas.microsoft.com/office/powerpoint/2010/main" val="27475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3902476" cy="584775"/>
          </a:xfrm>
        </p:spPr>
        <p:txBody>
          <a:bodyPr/>
          <a:lstStyle/>
          <a:p>
            <a:r>
              <a:rPr lang="en-GB" sz="4000" dirty="0"/>
              <a:t>Pure Functions</a:t>
            </a:r>
          </a:p>
        </p:txBody>
      </p:sp>
      <p:sp>
        <p:nvSpPr>
          <p:cNvPr id="6" name="TextBox 5">
            <a:extLst>
              <a:ext uri="{FF2B5EF4-FFF2-40B4-BE49-F238E27FC236}">
                <a16:creationId xmlns:a16="http://schemas.microsoft.com/office/drawing/2014/main" id="{7BF41A60-0784-F53A-1551-E49AA3AF22FC}"/>
              </a:ext>
            </a:extLst>
          </p:cNvPr>
          <p:cNvSpPr txBox="1"/>
          <p:nvPr/>
        </p:nvSpPr>
        <p:spPr>
          <a:xfrm>
            <a:off x="838200" y="1767006"/>
            <a:ext cx="7083582" cy="3323987"/>
          </a:xfrm>
          <a:prstGeom prst="rect">
            <a:avLst/>
          </a:prstGeom>
        </p:spPr>
        <p:txBody>
          <a:bodyPr vert="horz" wrap="square" lIns="0" tIns="45720" rIns="91440" bIns="45720" rtlCol="0" anchor="b" anchorCtr="0">
            <a:spAutoFit/>
          </a:bodyPr>
          <a:lstStyle/>
          <a:p>
            <a:pPr algn="l"/>
            <a:r>
              <a:rPr lang="en-GB" sz="2400" dirty="0">
                <a:solidFill>
                  <a:srgbClr val="183E56"/>
                </a:solidFill>
                <a:latin typeface="Arial" panose="020B0604020202020204" pitchFamily="34" charset="0"/>
                <a:cs typeface="Arial" panose="020B0604020202020204" pitchFamily="34" charset="0"/>
              </a:rPr>
              <a:t>Deterministic functions that have no </a:t>
            </a:r>
            <a:r>
              <a:rPr lang="en-GB" sz="2400" b="1" dirty="0">
                <a:solidFill>
                  <a:srgbClr val="183E56"/>
                </a:solidFill>
                <a:latin typeface="Arial" panose="020B0604020202020204" pitchFamily="34" charset="0"/>
                <a:cs typeface="Arial" panose="020B0604020202020204" pitchFamily="34" charset="0"/>
              </a:rPr>
              <a:t>side-effects</a:t>
            </a:r>
            <a:r>
              <a:rPr lang="en-GB" sz="2400" dirty="0">
                <a:solidFill>
                  <a:srgbClr val="183E56"/>
                </a:solidFill>
                <a:latin typeface="Arial" panose="020B0604020202020204" pitchFamily="34" charset="0"/>
                <a:cs typeface="Arial" panose="020B0604020202020204" pitchFamily="34" charset="0"/>
              </a:rPr>
              <a:t>:</a:t>
            </a:r>
            <a:endParaRPr lang="en-GB" sz="2400" b="1"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Occur when objects in the </a:t>
            </a:r>
            <a:r>
              <a:rPr lang="en-GB" sz="2400" b="1" dirty="0">
                <a:solidFill>
                  <a:srgbClr val="183E56"/>
                </a:solidFill>
                <a:latin typeface="Arial" panose="020B0604020202020204" pitchFamily="34" charset="0"/>
                <a:cs typeface="Arial" panose="020B0604020202020204" pitchFamily="34" charset="0"/>
              </a:rPr>
              <a:t>global </a:t>
            </a:r>
            <a:r>
              <a:rPr lang="en-GB" sz="2400" dirty="0">
                <a:solidFill>
                  <a:srgbClr val="183E56"/>
                </a:solidFill>
                <a:latin typeface="Arial" panose="020B0604020202020204" pitchFamily="34" charset="0"/>
                <a:cs typeface="Arial" panose="020B0604020202020204" pitchFamily="34" charset="0"/>
              </a:rPr>
              <a:t>scope are used within the function. </a:t>
            </a:r>
          </a:p>
          <a:p>
            <a:pPr algn="l"/>
            <a:endParaRPr lang="en-GB" sz="2400" dirty="0">
              <a:solidFill>
                <a:srgbClr val="183E56"/>
              </a:solidFill>
              <a:latin typeface="Arial" panose="020B0604020202020204" pitchFamily="34" charset="0"/>
              <a:cs typeface="Arial" panose="020B0604020202020204" pitchFamily="34" charset="0"/>
            </a:endParaRPr>
          </a:p>
          <a:p>
            <a:pPr algn="l"/>
            <a:r>
              <a:rPr lang="en-GB" sz="2400" dirty="0">
                <a:solidFill>
                  <a:srgbClr val="183E56"/>
                </a:solidFill>
                <a:latin typeface="Arial" panose="020B0604020202020204" pitchFamily="34" charset="0"/>
                <a:cs typeface="Arial" panose="020B0604020202020204" pitchFamily="34" charset="0"/>
              </a:rPr>
              <a:t>External data should be passed to the </a:t>
            </a:r>
            <a:r>
              <a:rPr lang="en-GB" sz="2400" b="1" dirty="0">
                <a:solidFill>
                  <a:srgbClr val="183E56"/>
                </a:solidFill>
                <a:latin typeface="Arial" panose="020B0604020202020204" pitchFamily="34" charset="0"/>
                <a:cs typeface="Arial" panose="020B0604020202020204" pitchFamily="34" charset="0"/>
              </a:rPr>
              <a:t>parameters</a:t>
            </a:r>
            <a:r>
              <a:rPr lang="en-GB" sz="2400" dirty="0">
                <a:solidFill>
                  <a:srgbClr val="183E56"/>
                </a:solidFill>
                <a:latin typeface="Arial" panose="020B0604020202020204" pitchFamily="34" charset="0"/>
                <a:cs typeface="Arial" panose="020B0604020202020204" pitchFamily="34" charset="0"/>
              </a:rPr>
              <a:t> as inputs:</a:t>
            </a: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Ensures that outputs depend </a:t>
            </a:r>
            <a:r>
              <a:rPr lang="en-GB" sz="2400" b="1" dirty="0">
                <a:solidFill>
                  <a:srgbClr val="183E56"/>
                </a:solidFill>
                <a:latin typeface="Arial" panose="020B0604020202020204" pitchFamily="34" charset="0"/>
                <a:cs typeface="Arial" panose="020B0604020202020204" pitchFamily="34" charset="0"/>
              </a:rPr>
              <a:t>only</a:t>
            </a:r>
            <a:r>
              <a:rPr lang="en-GB" sz="2400" dirty="0">
                <a:solidFill>
                  <a:srgbClr val="183E56"/>
                </a:solidFill>
                <a:latin typeface="Arial" panose="020B0604020202020204" pitchFamily="34" charset="0"/>
                <a:cs typeface="Arial" panose="020B0604020202020204" pitchFamily="34" charset="0"/>
              </a:rPr>
              <a:t> on the inputs. </a:t>
            </a:r>
          </a:p>
          <a:p>
            <a:pPr algn="l"/>
            <a:endParaRPr lang="en-GB" dirty="0">
              <a:solidFill>
                <a:srgbClr val="183E56"/>
              </a:solidFill>
              <a:latin typeface="Arial" panose="020B0604020202020204" pitchFamily="34" charset="0"/>
              <a:cs typeface="Arial" panose="020B0604020202020204" pitchFamily="34" charset="0"/>
            </a:endParaRPr>
          </a:p>
        </p:txBody>
      </p:sp>
      <p:pic>
        <p:nvPicPr>
          <p:cNvPr id="7" name="Picture 6" descr="The same input will always give the same output, without any influence from randomness or external variables.">
            <a:extLst>
              <a:ext uri="{FF2B5EF4-FFF2-40B4-BE49-F238E27FC236}">
                <a16:creationId xmlns:a16="http://schemas.microsoft.com/office/drawing/2014/main" id="{012334FA-07D9-1440-01CB-F3E495478989}"/>
              </a:ext>
            </a:extLst>
          </p:cNvPr>
          <p:cNvPicPr>
            <a:picLocks noChangeAspect="1"/>
          </p:cNvPicPr>
          <p:nvPr/>
        </p:nvPicPr>
        <p:blipFill>
          <a:blip r:embed="rId3"/>
          <a:stretch>
            <a:fillRect/>
          </a:stretch>
        </p:blipFill>
        <p:spPr>
          <a:xfrm>
            <a:off x="8164354" y="2262765"/>
            <a:ext cx="3498705" cy="2332470"/>
          </a:xfrm>
          <a:prstGeom prst="rect">
            <a:avLst/>
          </a:prstGeom>
        </p:spPr>
      </p:pic>
    </p:spTree>
    <p:extLst>
      <p:ext uri="{BB962C8B-B14F-4D97-AF65-F5344CB8AC3E}">
        <p14:creationId xmlns:p14="http://schemas.microsoft.com/office/powerpoint/2010/main" val="295461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72610-F529-7CFF-8526-69043D466E36}"/>
              </a:ext>
            </a:extLst>
          </p:cNvPr>
          <p:cNvSpPr>
            <a:spLocks noGrp="1"/>
          </p:cNvSpPr>
          <p:nvPr>
            <p:ph type="title"/>
          </p:nvPr>
        </p:nvSpPr>
        <p:spPr>
          <a:xfrm>
            <a:off x="838200" y="642127"/>
            <a:ext cx="8012837" cy="584775"/>
          </a:xfrm>
        </p:spPr>
        <p:txBody>
          <a:bodyPr/>
          <a:lstStyle/>
          <a:p>
            <a:r>
              <a:rPr lang="en-GB" sz="4000" dirty="0"/>
              <a:t>Side Effects of Impure Functions</a:t>
            </a:r>
          </a:p>
        </p:txBody>
      </p:sp>
      <p:sp>
        <p:nvSpPr>
          <p:cNvPr id="6" name="TextBox 5">
            <a:extLst>
              <a:ext uri="{FF2B5EF4-FFF2-40B4-BE49-F238E27FC236}">
                <a16:creationId xmlns:a16="http://schemas.microsoft.com/office/drawing/2014/main" id="{7BF41A60-0784-F53A-1551-E49AA3AF22FC}"/>
              </a:ext>
            </a:extLst>
          </p:cNvPr>
          <p:cNvSpPr txBox="1"/>
          <p:nvPr/>
        </p:nvSpPr>
        <p:spPr>
          <a:xfrm>
            <a:off x="838200" y="1709582"/>
            <a:ext cx="7080682" cy="3785652"/>
          </a:xfrm>
          <a:prstGeom prst="rect">
            <a:avLst/>
          </a:prstGeom>
        </p:spPr>
        <p:txBody>
          <a:bodyPr vert="horz" wrap="square" lIns="0" tIns="45720" rIns="91440" bIns="45720" rtlCol="0" anchor="b" anchorCtr="0">
            <a:spAutoFit/>
          </a:bodyPr>
          <a:lstStyle/>
          <a:p>
            <a:r>
              <a:rPr lang="en-GB" sz="2400" dirty="0">
                <a:solidFill>
                  <a:srgbClr val="183E56"/>
                </a:solidFill>
                <a:latin typeface="Arial" panose="020B0604020202020204" pitchFamily="34" charset="0"/>
                <a:cs typeface="Arial" panose="020B0604020202020204" pitchFamily="34" charset="0"/>
              </a:rPr>
              <a:t>Using an external variable without passing as input (</a:t>
            </a:r>
            <a:r>
              <a:rPr lang="en-GB" sz="2400" b="1" dirty="0">
                <a:solidFill>
                  <a:srgbClr val="183E56"/>
                </a:solidFill>
                <a:latin typeface="Arial" panose="020B0604020202020204" pitchFamily="34" charset="0"/>
                <a:cs typeface="Arial" panose="020B0604020202020204" pitchFamily="34" charset="0"/>
              </a:rPr>
              <a:t>through the side</a:t>
            </a:r>
            <a:r>
              <a:rPr lang="en-GB" sz="2400" dirty="0">
                <a:solidFill>
                  <a:srgbClr val="183E56"/>
                </a:solidFill>
                <a:latin typeface="Arial" panose="020B0604020202020204" pitchFamily="34" charset="0"/>
                <a:cs typeface="Arial" panose="020B0604020202020204" pitchFamily="34" charset="0"/>
              </a:rPr>
              <a:t>):</a:t>
            </a:r>
          </a:p>
          <a:p>
            <a:pPr marL="800100" lvl="1" indent="-34290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If not defined, the function fails!</a:t>
            </a:r>
          </a:p>
          <a:p>
            <a:pPr algn="l"/>
            <a:endParaRPr lang="en-GB" sz="2400" dirty="0">
              <a:solidFill>
                <a:srgbClr val="183E56"/>
              </a:solidFill>
              <a:latin typeface="Arial" panose="020B0604020202020204" pitchFamily="34" charset="0"/>
              <a:cs typeface="Arial" panose="020B0604020202020204" pitchFamily="34" charset="0"/>
            </a:endParaRPr>
          </a:p>
          <a:p>
            <a:pPr algn="l"/>
            <a:r>
              <a:rPr lang="en-GB" sz="2400" dirty="0">
                <a:solidFill>
                  <a:srgbClr val="183E56"/>
                </a:solidFill>
                <a:latin typeface="Arial" panose="020B0604020202020204" pitchFamily="34" charset="0"/>
                <a:cs typeface="Arial" panose="020B0604020202020204" pitchFamily="34" charset="0"/>
              </a:rPr>
              <a:t>Modifying data </a:t>
            </a:r>
            <a:r>
              <a:rPr lang="en-GB" sz="2400" b="1" dirty="0">
                <a:solidFill>
                  <a:srgbClr val="183E56"/>
                </a:solidFill>
                <a:latin typeface="Arial" panose="020B0604020202020204" pitchFamily="34" charset="0"/>
                <a:cs typeface="Arial" panose="020B0604020202020204" pitchFamily="34" charset="0"/>
              </a:rPr>
              <a:t>inplace</a:t>
            </a:r>
            <a:r>
              <a:rPr lang="en-GB" sz="2400" dirty="0">
                <a:solidFill>
                  <a:srgbClr val="183E56"/>
                </a:solidFill>
                <a:latin typeface="Arial" panose="020B0604020202020204" pitchFamily="34" charset="0"/>
                <a:cs typeface="Arial" panose="020B0604020202020204" pitchFamily="34" charset="0"/>
              </a:rPr>
              <a:t>:</a:t>
            </a:r>
            <a:endParaRPr lang="en-GB" sz="2400" b="1" dirty="0">
              <a:solidFill>
                <a:srgbClr val="183E56"/>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Re-assign as an arbitrary variable after being input.</a:t>
            </a:r>
          </a:p>
          <a:p>
            <a:pPr marL="285750" indent="-285750" algn="l">
              <a:buFont typeface="Arial" panose="020B0604020202020204" pitchFamily="34" charset="0"/>
              <a:buChar char="•"/>
            </a:pPr>
            <a:endParaRPr lang="en-GB" sz="2400" dirty="0">
              <a:solidFill>
                <a:srgbClr val="183E5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2400" dirty="0">
                <a:solidFill>
                  <a:srgbClr val="183E56"/>
                </a:solidFill>
                <a:latin typeface="Arial" panose="020B0604020202020204" pitchFamily="34" charset="0"/>
                <a:cs typeface="Arial" panose="020B0604020202020204" pitchFamily="34" charset="0"/>
              </a:rPr>
              <a:t>Reading or writing to a file – always the possibility of error with paths, access etc.</a:t>
            </a:r>
          </a:p>
        </p:txBody>
      </p:sp>
      <p:pic>
        <p:nvPicPr>
          <p:cNvPr id="2" name="Picture 1">
            <a:extLst>
              <a:ext uri="{FF2B5EF4-FFF2-40B4-BE49-F238E27FC236}">
                <a16:creationId xmlns:a16="http://schemas.microsoft.com/office/drawing/2014/main" id="{20C9D1D8-EE39-9969-F374-9775790595BD}"/>
              </a:ext>
              <a:ext uri="{C183D7F6-B498-43B3-948B-1728B52AA6E4}">
                <adec:decorative xmlns:adec="http://schemas.microsoft.com/office/drawing/2017/decorative" val="1"/>
              </a:ext>
            </a:extLst>
          </p:cNvPr>
          <p:cNvPicPr>
            <a:picLocks noChangeAspect="1"/>
          </p:cNvPicPr>
          <p:nvPr/>
        </p:nvPicPr>
        <p:blipFill rotWithShape="1">
          <a:blip r:embed="rId3"/>
          <a:srcRect l="15407" r="12170"/>
          <a:stretch/>
        </p:blipFill>
        <p:spPr>
          <a:xfrm>
            <a:off x="8238476" y="2245978"/>
            <a:ext cx="3035423" cy="2366043"/>
          </a:xfrm>
          <a:prstGeom prst="rect">
            <a:avLst/>
          </a:prstGeom>
        </p:spPr>
      </p:pic>
    </p:spTree>
    <p:extLst>
      <p:ext uri="{BB962C8B-B14F-4D97-AF65-F5344CB8AC3E}">
        <p14:creationId xmlns:p14="http://schemas.microsoft.com/office/powerpoint/2010/main" val="3700450922"/>
      </p:ext>
    </p:extLst>
  </p:cSld>
  <p:clrMapOvr>
    <a:masterClrMapping/>
  </p:clrMapOvr>
</p:sld>
</file>

<file path=ppt/theme/theme1.xml><?xml version="1.0" encoding="utf-8"?>
<a:theme xmlns:a="http://schemas.openxmlformats.org/drawingml/2006/main" name="ONS">
  <a:themeElements>
    <a:clrScheme name="Data Science Campus Colours 2021">
      <a:dk1>
        <a:srgbClr val="003B57"/>
      </a:dk1>
      <a:lt1>
        <a:srgbClr val="FFFFFF"/>
      </a:lt1>
      <a:dk2>
        <a:srgbClr val="DF0667"/>
      </a:dk2>
      <a:lt2>
        <a:srgbClr val="CFD2D3"/>
      </a:lt2>
      <a:accent1>
        <a:srgbClr val="FA6401"/>
      </a:accent1>
      <a:accent2>
        <a:srgbClr val="27A0CC"/>
      </a:accent2>
      <a:accent3>
        <a:srgbClr val="003C57"/>
      </a:accent3>
      <a:accent4>
        <a:srgbClr val="118C7B"/>
      </a:accent4>
      <a:accent5>
        <a:srgbClr val="A8BD3A"/>
      </a:accent5>
      <a:accent6>
        <a:srgbClr val="DF0667"/>
      </a:accent6>
      <a:hlink>
        <a:srgbClr val="3383EF"/>
      </a:hlink>
      <a:folHlink>
        <a:srgbClr val="2A5EB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45720" rIns="91440" bIns="45720" rtlCol="0" anchor="b" anchorCtr="0">
        <a:spAutoFit/>
      </a:bodyPr>
      <a:lstStyle>
        <a:defPPr algn="l">
          <a:defRPr dirty="0" smtClean="0">
            <a:solidFill>
              <a:srgbClr val="183E56"/>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for National Statistics Powerpoint Template v5-06" id="{4AA31625-65EB-D141-9091-C49F0E63EB0A}" vid="{75903E48-F888-234A-BA37-1F6CAD490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6A1F47BA197F4FB6F744B3C492C6F6" ma:contentTypeVersion="41" ma:contentTypeDescription="Create a new document." ma:contentTypeScope="" ma:versionID="2bedf8dba7feda9a8224e58b3dc3345e">
  <xsd:schema xmlns:xsd="http://www.w3.org/2001/XMLSchema" xmlns:xs="http://www.w3.org/2001/XMLSchema" xmlns:p="http://schemas.microsoft.com/office/2006/metadata/properties" xmlns:ns2="b420a510-ac8b-4158-9c5b-a27739f4959a" xmlns:ns3="http://schemas.microsoft.com/sharepoint/v4" xmlns:ns4="eac96a9d-e028-4f75-8624-450cff188376" targetNamespace="http://schemas.microsoft.com/office/2006/metadata/properties" ma:root="true" ma:fieldsID="db2dafbbfb578649375980c6dceca462" ns2:_="" ns3:_="" ns4:_="">
    <xsd:import namespace="b420a510-ac8b-4158-9c5b-a27739f4959a"/>
    <xsd:import namespace="http://schemas.microsoft.com/sharepoint/v4"/>
    <xsd:import namespace="eac96a9d-e028-4f75-8624-450cff188376"/>
    <xsd:element name="properties">
      <xsd:complexType>
        <xsd:sequence>
          <xsd:element name="documentManagement">
            <xsd:complexType>
              <xsd:all>
                <xsd:element ref="ns2:EDRMSOwner" minOccurs="0"/>
                <xsd:element ref="ns2:Record_Type" minOccurs="0"/>
                <xsd:element ref="ns2:RetentionDate" minOccurs="0"/>
                <xsd:element ref="ns2:RetentionType" minOccurs="0"/>
                <xsd:element ref="ns2:Retention" minOccurs="0"/>
                <xsd:element ref="ns3:IconOverlay" minOccurs="0"/>
                <xsd:element ref="ns2:SharedWithUsers" minOccurs="0"/>
                <xsd:element ref="ns2:SharedWithDetails"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Action" minOccurs="0"/>
                <xsd:element ref="ns4:MediaLengthInSeconds" minOccurs="0"/>
                <xsd:element ref="ns4:MediaServiceLocation" minOccurs="0"/>
                <xsd:element ref="ns4:lcf76f155ced4ddcb4097134ff3c332f" minOccurs="0"/>
                <xsd:element ref="ns2:TaxCatchAll"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0a510-ac8b-4158-9c5b-a27739f4959a" elementFormDefault="qualified">
    <xsd:import namespace="http://schemas.microsoft.com/office/2006/documentManagement/types"/>
    <xsd:import namespace="http://schemas.microsoft.com/office/infopath/2007/PartnerControls"/>
    <xsd:element name="EDRMSOwner" ma:index="4" nillable="true" ma:displayName="EDRMSOwner" ma:internalName="EDRMSOwner" ma:readOnly="false">
      <xsd:simpleType>
        <xsd:restriction base="dms:Text"/>
      </xsd:simpleType>
    </xsd:element>
    <xsd:element name="Record_Type" ma:index="5" nillable="true" ma:displayName="Record Type" ma:format="Dropdown" ma:internalName="Record_Type" ma:readOnly="false">
      <xsd:simpleType>
        <xsd:union memberTypes="dms:Text">
          <xsd:simpleType>
            <xsd:restriction base="dms:Choice">
              <xsd:enumeration value="Business Plans"/>
              <xsd:enumeration value="Commercial"/>
              <xsd:enumeration value="Correspondence, Guidance etc"/>
              <xsd:enumeration value="Financial"/>
              <xsd:enumeration value="Legislation"/>
              <xsd:enumeration value="Meeting papers (inc. agendas minutes etc)"/>
              <xsd:enumeration value="Policy Papers"/>
              <xsd:enumeration value="Private Office Papers"/>
              <xsd:enumeration value="Programme and Project"/>
              <xsd:enumeration value="Reports"/>
              <xsd:enumeration value="Salaries"/>
              <xsd:enumeration value="Staff Disciplinary Matters"/>
              <xsd:enumeration value="Staff Employment, Career, Health etc"/>
              <xsd:enumeration value="Statistical"/>
              <xsd:enumeration value="Systems"/>
              <xsd:enumeration value="zMigration"/>
            </xsd:restriction>
          </xsd:simpleType>
        </xsd:union>
      </xsd:simpleType>
    </xsd:element>
    <xsd:element name="RetentionDate" ma:index="6" nillable="true" ma:displayName="Retention Date" ma:format="DateOnly" ma:internalName="Retention_x0020_Date" ma:readOnly="false">
      <xsd:simpleType>
        <xsd:restriction base="dms:DateTime"/>
      </xsd:simpleType>
    </xsd:element>
    <xsd:element name="RetentionType" ma:index="7" nillable="true" ma:displayName="Retention Type" ma:default="Notify" ma:format="Dropdown" ma:internalName="Retention_x0020_Type" ma:readOnly="false">
      <xsd:simpleType>
        <xsd:restriction base="dms:Choice">
          <xsd:enumeration value="Notify"/>
          <xsd:enumeration value="Delete"/>
          <xsd:enumeration value="Declare"/>
        </xsd:restriction>
      </xsd:simpleType>
    </xsd:element>
    <xsd:element name="Retention" ma:index="8" nillable="true" ma:displayName="Retention" ma:default="0" ma:internalName="Retention" ma:readOnly="false" ma:percentage="FALSE">
      <xsd:simpleType>
        <xsd:restriction base="dms:Number"/>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c1426c22-df22-4aa3-80f3-f7f993dd5681}" ma:internalName="TaxCatchAll" ma:showField="CatchAllData" ma:web="b420a510-ac8b-4158-9c5b-a27739f495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96a9d-e028-4f75-8624-450cff188376"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4" nillable="true" ma:displayName="MediaServiceDateTaken" ma:hidden="true" ma:internalName="MediaServiceDateTaken" ma:readOnly="true">
      <xsd:simpleType>
        <xsd:restriction base="dms:Text"/>
      </xsd:simpleType>
    </xsd:element>
    <xsd:element name="Action" ma:index="25" nillable="true" ma:displayName="Action" ma:format="Dropdown" ma:list="UserInfo" ma:SharePointGroup="0" ma:internalName="Acti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6" nillable="true" ma:displayName="Length (seconds)" ma:internalName="MediaLengthInSeconds" ma:readOnly="true">
      <xsd:simpleType>
        <xsd:restriction base="dms:Unknown"/>
      </xsd:simpleType>
    </xsd:element>
    <xsd:element name="MediaServiceLocation" ma:index="27" nillable="true" ma:displayName="Location" ma:internalName="MediaServiceLocation"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f1c754ed-6b8d-47f3-b51f-af8d6409c1b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3.xml><?xml version="1.0" encoding="utf-8"?>
<p:properties xmlns:p="http://schemas.microsoft.com/office/2006/metadata/properties" xmlns:xsi="http://www.w3.org/2001/XMLSchema-instance" xmlns:pc="http://schemas.microsoft.com/office/infopath/2007/PartnerControls">
  <documentManagement>
    <Record_Type xmlns="b420a510-ac8b-4158-9c5b-a27739f4959a" xsi:nil="true"/>
    <RetentionType xmlns="b420a510-ac8b-4158-9c5b-a27739f4959a">Notify</RetentionType>
    <EDRMSOwner xmlns="b420a510-ac8b-4158-9c5b-a27739f4959a" xsi:nil="true"/>
    <RetentionDate xmlns="b420a510-ac8b-4158-9c5b-a27739f4959a" xsi:nil="true"/>
    <Retention xmlns="b420a510-ac8b-4158-9c5b-a27739f4959a">0</Retention>
    <IconOverlay xmlns="http://schemas.microsoft.com/sharepoint/v4" xsi:nil="true"/>
    <lcf76f155ced4ddcb4097134ff3c332f xmlns="eac96a9d-e028-4f75-8624-450cff188376">
      <Terms xmlns="http://schemas.microsoft.com/office/infopath/2007/PartnerControls"/>
    </lcf76f155ced4ddcb4097134ff3c332f>
    <Action xmlns="eac96a9d-e028-4f75-8624-450cff188376">
      <UserInfo>
        <DisplayName/>
        <AccountId xsi:nil="true"/>
        <AccountType/>
      </UserInfo>
    </Action>
    <TaxCatchAll xmlns="b420a510-ac8b-4158-9c5b-a27739f4959a" xsi:nil="true"/>
  </documentManagement>
</p:properties>
</file>

<file path=customXml/itemProps1.xml><?xml version="1.0" encoding="utf-8"?>
<ds:datastoreItem xmlns:ds="http://schemas.openxmlformats.org/officeDocument/2006/customXml" ds:itemID="{1D35BEC7-37DF-4000-BF1E-5CDB5532CFB2}">
  <ds:schemaRefs>
    <ds:schemaRef ds:uri="b420a510-ac8b-4158-9c5b-a27739f4959a"/>
    <ds:schemaRef ds:uri="eac96a9d-e028-4f75-8624-450cff1883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4"/>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4BF542-6D96-43C8-9655-AF361ECB622A}">
  <ds:schemaRefs>
    <ds:schemaRef ds:uri="http://schemas.microsoft.com/sharepoint/v3/contenttype/forms"/>
  </ds:schemaRefs>
</ds:datastoreItem>
</file>

<file path=customXml/itemProps3.xml><?xml version="1.0" encoding="utf-8"?>
<ds:datastoreItem xmlns:ds="http://schemas.openxmlformats.org/officeDocument/2006/customXml" ds:itemID="{580383F9-56B0-4C7D-ACDE-801AC170608C}">
  <ds:schemaRefs>
    <ds:schemaRef ds:uri="http://schemas.microsoft.com/sharepoint/v4"/>
    <ds:schemaRef ds:uri="eac96a9d-e028-4f75-8624-450cff188376"/>
    <ds:schemaRef ds:uri="http://www.w3.org/XML/1998/namespace"/>
    <ds:schemaRef ds:uri="http://purl.org/dc/terms/"/>
    <ds:schemaRef ds:uri="b420a510-ac8b-4158-9c5b-a27739f4959a"/>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1173</TotalTime>
  <Words>920</Words>
  <Application>Microsoft Office PowerPoint</Application>
  <PresentationFormat>Widescreen</PresentationFormat>
  <Paragraphs>138</Paragraphs>
  <Slides>18</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ONS</vt:lpstr>
      <vt:lpstr>Introduction to Unit Testing</vt:lpstr>
      <vt:lpstr>Defining Unit Testing</vt:lpstr>
      <vt:lpstr>What is Unit Testing</vt:lpstr>
      <vt:lpstr>Why Unit test</vt:lpstr>
      <vt:lpstr>Unit Tests should</vt:lpstr>
      <vt:lpstr>Writing Good Functions</vt:lpstr>
      <vt:lpstr>Deterministic Functions</vt:lpstr>
      <vt:lpstr>Pure Functions</vt:lpstr>
      <vt:lpstr>Side Effects of Impure Functions</vt:lpstr>
      <vt:lpstr>This is not a binary concept!</vt:lpstr>
      <vt:lpstr>Function Clarity – Naming</vt:lpstr>
      <vt:lpstr>Function Clarity – Documentation</vt:lpstr>
      <vt:lpstr>Docstrings</vt:lpstr>
      <vt:lpstr>Function Clarity – Logic</vt:lpstr>
      <vt:lpstr>Function Clarity – Appropriate Tasks</vt:lpstr>
      <vt:lpstr>Parameter Validation </vt:lpstr>
      <vt:lpstr>Unit Tests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digital services and technology</dc:title>
  <dc:creator>Andy Budd</dc:creator>
  <cp:lastModifiedBy>Joyce, Sean</cp:lastModifiedBy>
  <cp:revision>27</cp:revision>
  <cp:lastPrinted>2018-12-19T10:37:59Z</cp:lastPrinted>
  <dcterms:created xsi:type="dcterms:W3CDTF">2018-07-16T11:41:44Z</dcterms:created>
  <dcterms:modified xsi:type="dcterms:W3CDTF">2024-02-06T10:31:44Z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0x010100F56A1F47BA197F4FB6F744B3C492C6F6</vt:lpwstr>
  </property>
  <property fmtid="{D5CDD505-2E9C-101B-9397-08002B2CF9AE}" pid="3" name="MediaServiceImageTags">
    <vt:lpwstr/>
  </property>
</Properties>
</file>